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6" r:id="rId1"/>
  </p:sldMasterIdLst>
  <p:notesMasterIdLst>
    <p:notesMasterId r:id="rId9"/>
  </p:notesMasterIdLst>
  <p:sldIdLst>
    <p:sldId id="263" r:id="rId2"/>
    <p:sldId id="408" r:id="rId3"/>
    <p:sldId id="409" r:id="rId4"/>
    <p:sldId id="406" r:id="rId5"/>
    <p:sldId id="411" r:id="rId6"/>
    <p:sldId id="412" r:id="rId7"/>
    <p:sldId id="405" r:id="rId8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625"/>
    <a:srgbClr val="DB0D83"/>
    <a:srgbClr val="AE3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8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8D219E9-FF8A-4613-A6F9-A02E1E38E4C2}" type="datetimeFigureOut">
              <a:rPr lang="es-EC" smtClean="0"/>
              <a:t>8/7/2025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4841E33-7A23-4142-BCFD-1A88DBB8B1A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8541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9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829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1437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179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7977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20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734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874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23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7/8/2025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704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2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6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91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0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1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51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0F10C68-EED3-37B3-4076-9E9DF51349CE}"/>
              </a:ext>
            </a:extLst>
          </p:cNvPr>
          <p:cNvSpPr txBox="1"/>
          <p:nvPr/>
        </p:nvSpPr>
        <p:spPr>
          <a:xfrm>
            <a:off x="3650512" y="536244"/>
            <a:ext cx="535880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i="1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GAD PARROQUIAL RURAL</a:t>
            </a:r>
          </a:p>
          <a:p>
            <a:pPr algn="ctr"/>
            <a:r>
              <a:rPr lang="es-MX" sz="6000" b="1" i="1" dirty="0">
                <a:solidFill>
                  <a:srgbClr val="002060"/>
                </a:solidFill>
                <a:latin typeface="Bodoni MT" panose="02070603080606020203" pitchFamily="18" charset="0"/>
              </a:rPr>
              <a:t>EL LAUREL</a:t>
            </a:r>
          </a:p>
          <a:p>
            <a:pPr algn="ctr"/>
            <a:r>
              <a:rPr lang="es-MX" sz="2800" b="1" i="1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Administración 2023 – 2027</a:t>
            </a:r>
          </a:p>
          <a:p>
            <a:pPr algn="ctr"/>
            <a:endParaRPr lang="es-419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C650FCD-C9C8-ED1C-4E94-4F1C6EF24AB7}"/>
              </a:ext>
            </a:extLst>
          </p:cNvPr>
          <p:cNvSpPr txBox="1"/>
          <p:nvPr/>
        </p:nvSpPr>
        <p:spPr>
          <a:xfrm>
            <a:off x="2697125" y="2965969"/>
            <a:ext cx="3398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Rendición</a:t>
            </a:r>
          </a:p>
          <a:p>
            <a:r>
              <a:rPr lang="es-MX" sz="4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De Cuentas</a:t>
            </a:r>
            <a:endParaRPr lang="es-419" sz="40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1F1B5DB-4764-4552-7B22-6D63143EBE2E}"/>
              </a:ext>
            </a:extLst>
          </p:cNvPr>
          <p:cNvSpPr txBox="1"/>
          <p:nvPr/>
        </p:nvSpPr>
        <p:spPr>
          <a:xfrm>
            <a:off x="5780567" y="2874241"/>
            <a:ext cx="33988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8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2024</a:t>
            </a:r>
            <a:endParaRPr lang="es-419" sz="88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794A2F53-6DAF-E3B0-3591-D57C28C7E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4" t="3244" r="20275" b="14053"/>
          <a:stretch/>
        </p:blipFill>
        <p:spPr bwMode="auto">
          <a:xfrm>
            <a:off x="1503567" y="662507"/>
            <a:ext cx="2038599" cy="1667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870CA61-DB10-3237-3C9C-02DAF2D3F90A}"/>
              </a:ext>
            </a:extLst>
          </p:cNvPr>
          <p:cNvSpPr txBox="1"/>
          <p:nvPr/>
        </p:nvSpPr>
        <p:spPr>
          <a:xfrm>
            <a:off x="2731538" y="4602699"/>
            <a:ext cx="6578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002060"/>
                </a:solidFill>
                <a:latin typeface="Bodoni MT" panose="02070603080606020203" pitchFamily="18" charset="0"/>
              </a:rPr>
              <a:t>01 de ENERO al 31 de Diciembre de 2024</a:t>
            </a:r>
            <a:endParaRPr lang="es-419" sz="2400" b="1" dirty="0">
              <a:solidFill>
                <a:srgbClr val="002060"/>
              </a:solidFill>
              <a:latin typeface="Bodoni MT" panose="02070603080606020203" pitchFamily="18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8A47E38-2BCE-6EFB-7F93-F1E02D0F4AE4}"/>
              </a:ext>
            </a:extLst>
          </p:cNvPr>
          <p:cNvSpPr txBox="1"/>
          <p:nvPr/>
        </p:nvSpPr>
        <p:spPr>
          <a:xfrm>
            <a:off x="2421480" y="5174505"/>
            <a:ext cx="6701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2060"/>
                </a:solidFill>
                <a:latin typeface="Bodoni MT" panose="02070603080606020203" pitchFamily="18" charset="0"/>
              </a:rPr>
              <a:t>VICEPRESIDENTA Mgtr. Olga Mora Sesme</a:t>
            </a:r>
            <a:endParaRPr lang="es-419" sz="2400" b="1" dirty="0">
              <a:solidFill>
                <a:srgbClr val="002060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10ECD0-6186-C79A-664E-D09861D0F724}"/>
              </a:ext>
            </a:extLst>
          </p:cNvPr>
          <p:cNvSpPr txBox="1"/>
          <p:nvPr/>
        </p:nvSpPr>
        <p:spPr>
          <a:xfrm>
            <a:off x="5648178" y="297531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419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FABCAC1-E0C1-5E18-A3A1-EB1DAA3E1A44}"/>
              </a:ext>
            </a:extLst>
          </p:cNvPr>
          <p:cNvGrpSpPr/>
          <p:nvPr/>
        </p:nvGrpSpPr>
        <p:grpSpPr>
          <a:xfrm>
            <a:off x="2731538" y="4307790"/>
            <a:ext cx="6027458" cy="191312"/>
            <a:chOff x="2731538" y="4307790"/>
            <a:chExt cx="6027458" cy="191312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B482C4A-B4FC-3BC4-A314-0CD6130E6DCD}"/>
                </a:ext>
              </a:extLst>
            </p:cNvPr>
            <p:cNvSpPr txBox="1"/>
            <p:nvPr/>
          </p:nvSpPr>
          <p:spPr>
            <a:xfrm>
              <a:off x="2731538" y="4319102"/>
              <a:ext cx="2812011" cy="180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endParaRPr lang="es-419" dirty="0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93FA1F1A-D0AD-4FAC-4B0B-A09089CD4D63}"/>
                </a:ext>
              </a:extLst>
            </p:cNvPr>
            <p:cNvSpPr txBox="1"/>
            <p:nvPr/>
          </p:nvSpPr>
          <p:spPr>
            <a:xfrm>
              <a:off x="5543549" y="4312558"/>
              <a:ext cx="1620000" cy="180000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endParaRPr lang="es-419" dirty="0"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5BD4273D-2329-579B-9745-4D143E2D4B58}"/>
                </a:ext>
              </a:extLst>
            </p:cNvPr>
            <p:cNvSpPr txBox="1"/>
            <p:nvPr/>
          </p:nvSpPr>
          <p:spPr>
            <a:xfrm>
              <a:off x="7138996" y="4307790"/>
              <a:ext cx="1620000" cy="18000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endParaRPr lang="es-419" dirty="0"/>
            </a:p>
          </p:txBody>
        </p:sp>
      </p:grpSp>
    </p:spTree>
    <p:extLst>
      <p:ext uri="{BB962C8B-B14F-4D97-AF65-F5344CB8AC3E}">
        <p14:creationId xmlns:p14="http://schemas.microsoft.com/office/powerpoint/2010/main" val="272332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794A2F53-6DAF-E3B0-3591-D57C28C7E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4" t="3244" r="20275" b="14053"/>
          <a:stretch/>
        </p:blipFill>
        <p:spPr bwMode="auto">
          <a:xfrm>
            <a:off x="890427" y="47907"/>
            <a:ext cx="1133797" cy="9276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870CA61-DB10-3237-3C9C-02DAF2D3F90A}"/>
              </a:ext>
            </a:extLst>
          </p:cNvPr>
          <p:cNvSpPr txBox="1"/>
          <p:nvPr/>
        </p:nvSpPr>
        <p:spPr>
          <a:xfrm>
            <a:off x="2133601" y="197897"/>
            <a:ext cx="722243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300" b="1" dirty="0">
                <a:solidFill>
                  <a:srgbClr val="002060"/>
                </a:solidFill>
                <a:latin typeface="Bodoni MT" panose="02070603080606020203" pitchFamily="18" charset="0"/>
              </a:rPr>
              <a:t>RENDICIÓN DE CUENTAS PERÍODO FISCAL 2024</a:t>
            </a:r>
            <a:endParaRPr lang="es-419" sz="2300" b="1" dirty="0">
              <a:solidFill>
                <a:srgbClr val="002060"/>
              </a:solidFill>
              <a:latin typeface="Bodoni MT" panose="02070603080606020203" pitchFamily="18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247AA4E-CB8F-B543-AC29-79C3AE5AB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918233"/>
              </p:ext>
            </p:extLst>
          </p:nvPr>
        </p:nvGraphicFramePr>
        <p:xfrm>
          <a:off x="542924" y="1061287"/>
          <a:ext cx="9722865" cy="55275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5348">
                  <a:extLst>
                    <a:ext uri="{9D8B030D-6E8A-4147-A177-3AD203B41FA5}">
                      <a16:colId xmlns:a16="http://schemas.microsoft.com/office/drawing/2014/main" val="934664599"/>
                    </a:ext>
                  </a:extLst>
                </a:gridCol>
                <a:gridCol w="3613850">
                  <a:extLst>
                    <a:ext uri="{9D8B030D-6E8A-4147-A177-3AD203B41FA5}">
                      <a16:colId xmlns:a16="http://schemas.microsoft.com/office/drawing/2014/main" val="1551675767"/>
                    </a:ext>
                  </a:extLst>
                </a:gridCol>
                <a:gridCol w="3383667">
                  <a:extLst>
                    <a:ext uri="{9D8B030D-6E8A-4147-A177-3AD203B41FA5}">
                      <a16:colId xmlns:a16="http://schemas.microsoft.com/office/drawing/2014/main" val="1016879523"/>
                    </a:ext>
                  </a:extLst>
                </a:gridCol>
              </a:tblGrid>
              <a:tr h="8943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kern="0" dirty="0">
                          <a:solidFill>
                            <a:schemeClr val="tx1"/>
                          </a:solidFill>
                          <a:effectLst/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FUNCIONES, ATRIBUCIONES, COMPETENCIAS </a:t>
                      </a:r>
                      <a:endParaRPr lang="es-419" sz="1400" kern="100" dirty="0">
                        <a:solidFill>
                          <a:schemeClr val="tx1"/>
                        </a:solidFill>
                        <a:effectLst/>
                        <a:latin typeface="Bodoni MT" panose="020706030806060202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kern="0" dirty="0">
                          <a:solidFill>
                            <a:schemeClr val="tx1"/>
                          </a:solidFill>
                          <a:effectLst/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PRINCIPALES ACCIONES REALIZADAS PARA EL CUMPLIMIENTO DE LAS COMPETENCIAS A SU CARGO </a:t>
                      </a:r>
                      <a:endParaRPr lang="es-419" sz="1400" kern="100" dirty="0">
                        <a:solidFill>
                          <a:schemeClr val="tx1"/>
                        </a:solidFill>
                        <a:effectLst/>
                        <a:latin typeface="Bodoni MT" panose="020706030806060202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kern="0" dirty="0">
                          <a:solidFill>
                            <a:schemeClr val="tx1"/>
                          </a:solidFill>
                          <a:effectLst/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RESULTADOS ALCANZADOS EN EL CUMPLIMIENTO DE LAS COMPETENCIAS.</a:t>
                      </a:r>
                      <a:endParaRPr lang="es-419" sz="1400" kern="100" dirty="0">
                        <a:solidFill>
                          <a:schemeClr val="tx1"/>
                        </a:solidFill>
                        <a:effectLst/>
                        <a:latin typeface="Bodoni MT" panose="020706030806060202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867689"/>
                  </a:ext>
                </a:extLst>
              </a:tr>
              <a:tr h="28795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kern="0" dirty="0">
                          <a:solidFill>
                            <a:schemeClr val="tx1"/>
                          </a:solidFill>
                          <a:effectLst/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INTERVENIR CON VOZ Y VOTO EN LAS SESIONES Y DELIBERACIONES DE LA JUNTA PARROQUIAL RURAL</a:t>
                      </a:r>
                      <a:endParaRPr lang="es-419" sz="1400" kern="100" dirty="0">
                        <a:solidFill>
                          <a:schemeClr val="tx1"/>
                        </a:solidFill>
                        <a:effectLst/>
                        <a:latin typeface="Bodoni MT" panose="020706030806060202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kern="0" dirty="0">
                          <a:solidFill>
                            <a:schemeClr val="tx1"/>
                          </a:solidFill>
                          <a:effectLst/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DESDE EL 02 DE ENERO DE 2024, HE ASISTIDO A TODAS LAS SESIONES ORDINARIAS Y EXTRAORDINARIAS CONVOCADAS POR EL PRESIDENTE DEL GAD PARROQUIAL EL LAUREL, INTERVENIDO CON VOZ Y VOTO EN</a:t>
                      </a:r>
                      <a:br>
                        <a:rPr lang="es-419" sz="1400" kern="0" dirty="0">
                          <a:solidFill>
                            <a:schemeClr val="tx1"/>
                          </a:solidFill>
                          <a:effectLst/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</a:br>
                      <a:r>
                        <a:rPr lang="es-419" sz="1400" kern="0" dirty="0">
                          <a:solidFill>
                            <a:schemeClr val="tx1"/>
                          </a:solidFill>
                          <a:effectLst/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CADA UNA DE LAS SESIONES, EN LAS CUALES FUERON 24 ORDINARIAS, Y 1 CONMEMORATIVA. LAS INTERVENCIONES FUERON MOTIVADAS Y JUSTIFICANDO EL TRABAJO EN BENEFICIO DE LA PARROQUIA EL LAUREL. </a:t>
                      </a:r>
                      <a:endParaRPr lang="es-419" sz="1400" kern="100" dirty="0">
                        <a:solidFill>
                          <a:schemeClr val="tx1"/>
                        </a:solidFill>
                        <a:effectLst/>
                        <a:latin typeface="Bodoni MT" panose="020706030806060202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kern="0" dirty="0">
                          <a:solidFill>
                            <a:schemeClr val="tx1"/>
                          </a:solidFill>
                          <a:effectLst/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PARTICIPACIÓN EFECTIVA EN LA TOMA DE DECISIONES EN BENEFICIO DE LOS CIUDADANOS DE LA PARROQUIA EL LAUREL</a:t>
                      </a:r>
                      <a:endParaRPr lang="es-419" sz="1400" kern="100" dirty="0">
                        <a:solidFill>
                          <a:schemeClr val="tx1"/>
                        </a:solidFill>
                        <a:effectLst/>
                        <a:latin typeface="Bodoni MT" panose="020706030806060202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6942744"/>
                  </a:ext>
                </a:extLst>
              </a:tr>
              <a:tr h="16724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kern="100" dirty="0">
                          <a:solidFill>
                            <a:schemeClr val="tx1"/>
                          </a:solidFill>
                          <a:effectLst/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LA PRESENTACIÓN DE PROYECTOS DE ACUERDOS Y RESOLUCIONES, EN EL ÁMBITO DE COMPETENCIA DEL GOBIERNO AUTÓNOMO DESCENTRALIZADO PARROQUIAL RURAL</a:t>
                      </a:r>
                      <a:endParaRPr lang="es-419" sz="1400" kern="100" dirty="0">
                        <a:solidFill>
                          <a:schemeClr val="tx1"/>
                        </a:solidFill>
                        <a:effectLst/>
                        <a:latin typeface="Bodoni MT" panose="020706030806060202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kern="100" dirty="0">
                          <a:solidFill>
                            <a:schemeClr val="tx1"/>
                          </a:solidFill>
                          <a:effectLst/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NO SE PRESENTÓ PROYECTOS</a:t>
                      </a:r>
                      <a:endParaRPr lang="es-419" sz="1400" kern="100" dirty="0">
                        <a:solidFill>
                          <a:schemeClr val="tx1"/>
                        </a:solidFill>
                        <a:effectLst/>
                        <a:latin typeface="Bodoni MT" panose="020706030806060202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kern="100" dirty="0">
                          <a:solidFill>
                            <a:schemeClr val="tx1"/>
                          </a:solidFill>
                          <a:effectLst/>
                          <a:latin typeface="Bodoni MT" panose="02070603080606020203" pitchFamily="18" charset="0"/>
                          <a:cs typeface="Arial" panose="020B0604020202020204" pitchFamily="34" charset="0"/>
                        </a:rPr>
                        <a:t>NO SE PRESENTÓ PROYECTOS</a:t>
                      </a:r>
                      <a:endParaRPr lang="es-419" sz="1400" kern="100" dirty="0">
                        <a:solidFill>
                          <a:schemeClr val="tx1"/>
                        </a:solidFill>
                        <a:effectLst/>
                        <a:latin typeface="Bodoni MT" panose="020706030806060202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8335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33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794A2F53-6DAF-E3B0-3591-D57C28C7E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4" t="3244" r="20275" b="14053"/>
          <a:stretch/>
        </p:blipFill>
        <p:spPr bwMode="auto">
          <a:xfrm>
            <a:off x="890427" y="47907"/>
            <a:ext cx="1133797" cy="9276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870CA61-DB10-3237-3C9C-02DAF2D3F90A}"/>
              </a:ext>
            </a:extLst>
          </p:cNvPr>
          <p:cNvSpPr txBox="1"/>
          <p:nvPr/>
        </p:nvSpPr>
        <p:spPr>
          <a:xfrm>
            <a:off x="2133601" y="197897"/>
            <a:ext cx="722243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300" b="1" dirty="0">
                <a:solidFill>
                  <a:srgbClr val="002060"/>
                </a:solidFill>
                <a:latin typeface="Bodoni MT" panose="02070603080606020203" pitchFamily="18" charset="0"/>
              </a:rPr>
              <a:t>RENDICIÓN DE CUENTAS PERÍODO FISCAL 2024</a:t>
            </a:r>
            <a:endParaRPr lang="es-419" sz="2300" b="1" dirty="0">
              <a:solidFill>
                <a:srgbClr val="002060"/>
              </a:solidFill>
              <a:latin typeface="Bodoni MT" panose="02070603080606020203" pitchFamily="18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6E64669-D9A7-0C15-1534-13F3547EC6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470155"/>
              </p:ext>
            </p:extLst>
          </p:nvPr>
        </p:nvGraphicFramePr>
        <p:xfrm>
          <a:off x="514349" y="814166"/>
          <a:ext cx="9444039" cy="59349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8040">
                  <a:extLst>
                    <a:ext uri="{9D8B030D-6E8A-4147-A177-3AD203B41FA5}">
                      <a16:colId xmlns:a16="http://schemas.microsoft.com/office/drawing/2014/main" val="2963204475"/>
                    </a:ext>
                  </a:extLst>
                </a:gridCol>
                <a:gridCol w="3705765">
                  <a:extLst>
                    <a:ext uri="{9D8B030D-6E8A-4147-A177-3AD203B41FA5}">
                      <a16:colId xmlns:a16="http://schemas.microsoft.com/office/drawing/2014/main" val="1060622690"/>
                    </a:ext>
                  </a:extLst>
                </a:gridCol>
                <a:gridCol w="2700234">
                  <a:extLst>
                    <a:ext uri="{9D8B030D-6E8A-4147-A177-3AD203B41FA5}">
                      <a16:colId xmlns:a16="http://schemas.microsoft.com/office/drawing/2014/main" val="2327032307"/>
                    </a:ext>
                  </a:extLst>
                </a:gridCol>
              </a:tblGrid>
              <a:tr h="873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3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FUNCIONES, ATRIBUCIONES, COMPETENCIAS </a:t>
                      </a:r>
                      <a:endParaRPr lang="es-419" sz="13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83" marR="3678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3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PRINCIPALES ACCIONES REALIZADAS PARA EL CUMPLIMIENTO DE LAS COMPETENCIAS A SU CARGO </a:t>
                      </a:r>
                      <a:endParaRPr lang="es-419" sz="13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83" marR="3678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3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 ALCANZADOS EN EL CUMPLIMIENTO DE LAS COMPETENCIAS.</a:t>
                      </a:r>
                      <a:endParaRPr lang="es-419" sz="13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83" marR="3678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019210"/>
                  </a:ext>
                </a:extLst>
              </a:tr>
              <a:tr h="21243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3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INTERVENCIÓN EN LA ASAMBLEA PARROQUIAL Y EN LAS COMISIONES, DELEGACIONES Y REPRESENTACIONES QUE DESIGNE LA JUNTA PARROQUIAL RURAL, Y EN TODAS LAS INSTANCIAS DE PARTICIPACIÓN.</a:t>
                      </a:r>
                      <a:endParaRPr lang="es-419" sz="13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83" marR="367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419" sz="13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 TENIDO EL PRIVILEGIO DE SER TOMADO PARA INTEGRAR ALGUNAS COMISIONES Y DELEGACIONES, PARA ATENDER TEMAS MUY IMPORTANTES COMO ES DE </a:t>
                      </a:r>
                      <a:r>
                        <a:rPr lang="es-419" sz="13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LAS FESTIVIDADES PARROQUIALES, INCENTIVANDO LA RECUPERACIÓN DE NUESTRA CULTURA EN CONJUNTO CON LAS DIFERENTES INSTITUCIONES PÚBLICAS Y PRIVADAS. </a:t>
                      </a:r>
                    </a:p>
                  </a:txBody>
                  <a:tcPr marL="36783" marR="367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3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TRABAJOS ESPECÍFICOS QUE LOS HE VENIDO REALIZANDO CON TOTAL ENTREGA EN BENEFICIO DE LA COMUNIDAD DE LA PARROQUIA.</a:t>
                      </a:r>
                      <a:endParaRPr lang="es-419" sz="13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83" marR="36783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848584"/>
                  </a:ext>
                </a:extLst>
              </a:tr>
              <a:tr h="7589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3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FISCALIZAR LAS ACCIONES DEL EJECUTIVO PARROQUIAL DE ACUERDO CON EL COOTAD Y LA LEY.</a:t>
                      </a:r>
                      <a:endParaRPr lang="es-419" sz="13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83" marR="367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3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FISCALIZÓ LAS OBRAS Y PROYECTOS EJECUTADOS EN LA ADMINISTRACIÓN.</a:t>
                      </a:r>
                      <a:endParaRPr lang="es-419" sz="13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83" marR="367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3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OBRAS CONCLUIDAS POR LA ADMINISTRACIÓN.</a:t>
                      </a:r>
                      <a:endParaRPr lang="es-419" sz="13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83" marR="36783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3906505"/>
                  </a:ext>
                </a:extLst>
              </a:tr>
              <a:tr h="19056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3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CUMPLIR AQUELLAS FUNCIONES QUE LE SEAN EXPRESAMENTE ENCOMENDADAS POR LA JUNTA PARROQUIAL RURAL.</a:t>
                      </a:r>
                      <a:endParaRPr lang="es-419" sz="13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83" marR="367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3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APOYÓ EN LA ORGANIZACIÓN DEL EVENTO TURÍSTICO Y CULTURAL DE LA PARROQUIA EL LAUREL, EVENTOS CULTURALES CON LOS PROYECTOS SOCIALES DE LOS GRUPOS VULNERABLES. </a:t>
                      </a:r>
                      <a:endParaRPr lang="es-419" sz="13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83" marR="367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3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EVENTOS REALIZADOS, CUMPLIR AQUELLAS FUNCIONES QUE LE SEAN EXPRESAMENTE ENCOMENDADAS POR LA JUNTA PARROQUIAL RURAL. SE APOYÓ EN LA ORGANIZACIÓN DEL EVENTO TURÍSTICO Y CULTURAL DE LA PARROQUIA EL LAUREL.</a:t>
                      </a:r>
                      <a:endParaRPr lang="es-419" sz="13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83" marR="36783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0617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220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794A2F53-6DAF-E3B0-3591-D57C28C7E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4" t="3244" r="20275" b="14053"/>
          <a:stretch/>
        </p:blipFill>
        <p:spPr bwMode="auto">
          <a:xfrm>
            <a:off x="852191" y="132523"/>
            <a:ext cx="1133797" cy="9276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870CA61-DB10-3237-3C9C-02DAF2D3F90A}"/>
              </a:ext>
            </a:extLst>
          </p:cNvPr>
          <p:cNvSpPr txBox="1"/>
          <p:nvPr/>
        </p:nvSpPr>
        <p:spPr>
          <a:xfrm>
            <a:off x="2133601" y="197897"/>
            <a:ext cx="722243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300" b="1" dirty="0">
                <a:solidFill>
                  <a:srgbClr val="002060"/>
                </a:solidFill>
                <a:latin typeface="Bodoni MT" panose="02070603080606020203" pitchFamily="18" charset="0"/>
              </a:rPr>
              <a:t>RENDICIÓN DE CUENTAS PERÍODO FISCAL 2024</a:t>
            </a:r>
            <a:endParaRPr lang="es-419" sz="2300" b="1" dirty="0">
              <a:solidFill>
                <a:srgbClr val="002060"/>
              </a:solidFill>
              <a:latin typeface="Bodoni MT" panose="020706030806060202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21591FC-47C8-2DF5-FC5C-5A2CF7583BC7}"/>
              </a:ext>
            </a:extLst>
          </p:cNvPr>
          <p:cNvSpPr txBox="1"/>
          <p:nvPr/>
        </p:nvSpPr>
        <p:spPr>
          <a:xfrm>
            <a:off x="1878494" y="3775430"/>
            <a:ext cx="7732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GOBIERNO AUTÓNOMO DESCENTRALIZADO</a:t>
            </a:r>
          </a:p>
          <a:p>
            <a:pPr algn="ctr"/>
            <a:r>
              <a:rPr lang="es-MX" sz="24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PARROQUIAL RURAL EL LAUREL EN EL AÑO 2023</a:t>
            </a:r>
            <a:endParaRPr lang="es-419" sz="24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3A91C4-71DE-6C7B-2AAF-78CC3B0C3618}"/>
              </a:ext>
            </a:extLst>
          </p:cNvPr>
          <p:cNvSpPr txBox="1"/>
          <p:nvPr/>
        </p:nvSpPr>
        <p:spPr>
          <a:xfrm>
            <a:off x="2521226" y="1540388"/>
            <a:ext cx="61026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5400" b="1" dirty="0">
                <a:solidFill>
                  <a:srgbClr val="002060"/>
                </a:solidFill>
                <a:latin typeface="Bodoni MT" panose="02070603080606020203" pitchFamily="18" charset="0"/>
              </a:rPr>
              <a:t>GESTIONES </a:t>
            </a:r>
          </a:p>
          <a:p>
            <a:pPr algn="ctr"/>
            <a:r>
              <a:rPr lang="es-MX" sz="5400" b="1" dirty="0">
                <a:solidFill>
                  <a:srgbClr val="002060"/>
                </a:solidFill>
                <a:latin typeface="Bodoni MT" panose="02070603080606020203" pitchFamily="18" charset="0"/>
              </a:rPr>
              <a:t>REALIZADA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A2797D-1DCD-B057-61A8-6872517630A4}"/>
              </a:ext>
            </a:extLst>
          </p:cNvPr>
          <p:cNvSpPr txBox="1"/>
          <p:nvPr/>
        </p:nvSpPr>
        <p:spPr>
          <a:xfrm>
            <a:off x="2367169" y="3194254"/>
            <a:ext cx="6755295" cy="14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50632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0269F9-691D-7072-C15A-A1CF77DBE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3B90BDA1-D1FF-4CFC-69B4-6BD0064DC4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4" t="3244" r="20275" b="14053"/>
          <a:stretch/>
        </p:blipFill>
        <p:spPr bwMode="auto">
          <a:xfrm>
            <a:off x="852191" y="132523"/>
            <a:ext cx="1133797" cy="9276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6D8356E9-C8DB-61B2-5C7B-042A11EE9FCC}"/>
              </a:ext>
            </a:extLst>
          </p:cNvPr>
          <p:cNvSpPr txBox="1"/>
          <p:nvPr/>
        </p:nvSpPr>
        <p:spPr>
          <a:xfrm>
            <a:off x="2133601" y="197897"/>
            <a:ext cx="722243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3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RENDICIÓN DE CUENTAS PERÍODO FISCAL 2024</a:t>
            </a:r>
            <a:endParaRPr lang="es-419" sz="23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A8DA2AB-3CFA-98D7-6DCE-BFC9F2962BCB}"/>
              </a:ext>
            </a:extLst>
          </p:cNvPr>
          <p:cNvSpPr txBox="1"/>
          <p:nvPr/>
        </p:nvSpPr>
        <p:spPr>
          <a:xfrm>
            <a:off x="2367169" y="3194254"/>
            <a:ext cx="6755295" cy="14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419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ADE275C-E780-6D61-FBAA-15066D866D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2" t="13910" r="1" b="9094"/>
          <a:stretch/>
        </p:blipFill>
        <p:spPr>
          <a:xfrm>
            <a:off x="1900518" y="838110"/>
            <a:ext cx="3127557" cy="214713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C52EF82-12F5-DDCC-553C-9C620D82B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3319" y="730048"/>
            <a:ext cx="3496234" cy="237833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681BFD4-5EE3-087C-0E2C-8FDB72354E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013" y="3690834"/>
            <a:ext cx="7382905" cy="269595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87C957B-E561-1B15-977A-F8E2B40934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3531" y="3709886"/>
            <a:ext cx="3658111" cy="26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9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143B77-3A66-0B57-2D78-490C86F13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072026A6-6E09-2FE9-51C6-E23B592FFE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4" t="3244" r="20275" b="14053"/>
          <a:stretch/>
        </p:blipFill>
        <p:spPr bwMode="auto">
          <a:xfrm>
            <a:off x="852191" y="132523"/>
            <a:ext cx="1133797" cy="9276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640DDC5-950A-2B9E-CBF2-23E9AA34EBDD}"/>
              </a:ext>
            </a:extLst>
          </p:cNvPr>
          <p:cNvSpPr txBox="1"/>
          <p:nvPr/>
        </p:nvSpPr>
        <p:spPr>
          <a:xfrm>
            <a:off x="2133601" y="197897"/>
            <a:ext cx="722243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3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RENDICIÓN DE CUENTAS PERÍODO FISCAL 2024</a:t>
            </a:r>
            <a:endParaRPr lang="es-419" sz="23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C5E56D6-8A5C-B2EE-E1F1-BACE1C60F9E2}"/>
              </a:ext>
            </a:extLst>
          </p:cNvPr>
          <p:cNvSpPr txBox="1"/>
          <p:nvPr/>
        </p:nvSpPr>
        <p:spPr>
          <a:xfrm>
            <a:off x="2367169" y="3194254"/>
            <a:ext cx="6755295" cy="14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419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1D9255E-6542-ED0C-8521-3BECEB675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78" y="1006386"/>
            <a:ext cx="6063460" cy="213407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2979BC1-7851-8499-1C2F-A814AC82B5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261" t="-1223"/>
          <a:stretch/>
        </p:blipFill>
        <p:spPr>
          <a:xfrm>
            <a:off x="6526305" y="814652"/>
            <a:ext cx="1738832" cy="23258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8BE50B7-E6AA-4C0B-E38A-56B1476D89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9" t="46726" r="50964" b="12115"/>
          <a:stretch/>
        </p:blipFill>
        <p:spPr>
          <a:xfrm>
            <a:off x="8304639" y="1168230"/>
            <a:ext cx="3585883" cy="197223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6C28230-D5A5-8C7D-5B5D-41EB7DA87C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34" y="3491905"/>
            <a:ext cx="2668707" cy="316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8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794A2F53-6DAF-E3B0-3591-D57C28C7E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4" t="3244" r="20275" b="14053"/>
          <a:stretch/>
        </p:blipFill>
        <p:spPr bwMode="auto">
          <a:xfrm>
            <a:off x="4778975" y="360098"/>
            <a:ext cx="2038599" cy="1667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0627D9D-47F4-4A62-47CB-597774023132}"/>
              </a:ext>
            </a:extLst>
          </p:cNvPr>
          <p:cNvSpPr txBox="1"/>
          <p:nvPr/>
        </p:nvSpPr>
        <p:spPr>
          <a:xfrm>
            <a:off x="2820830" y="2238856"/>
            <a:ext cx="6550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GRACIAS POR SU PRESENCIA</a:t>
            </a:r>
            <a:endParaRPr lang="es-419" sz="40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47D2CD8-92B5-02D8-9383-7E7D94B592D9}"/>
              </a:ext>
            </a:extLst>
          </p:cNvPr>
          <p:cNvGrpSpPr/>
          <p:nvPr/>
        </p:nvGrpSpPr>
        <p:grpSpPr>
          <a:xfrm>
            <a:off x="3082271" y="3609078"/>
            <a:ext cx="6027458" cy="191312"/>
            <a:chOff x="2731538" y="4307790"/>
            <a:chExt cx="6027458" cy="191312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E2261725-CE8E-1ED1-3892-400F20407E33}"/>
                </a:ext>
              </a:extLst>
            </p:cNvPr>
            <p:cNvSpPr txBox="1"/>
            <p:nvPr/>
          </p:nvSpPr>
          <p:spPr>
            <a:xfrm>
              <a:off x="2731538" y="4319102"/>
              <a:ext cx="2812011" cy="180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endParaRPr lang="es-419" dirty="0"/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29B08458-F3A7-913B-08AB-05CBDA25545E}"/>
                </a:ext>
              </a:extLst>
            </p:cNvPr>
            <p:cNvSpPr txBox="1"/>
            <p:nvPr/>
          </p:nvSpPr>
          <p:spPr>
            <a:xfrm>
              <a:off x="5543549" y="4312558"/>
              <a:ext cx="1620000" cy="180000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endParaRPr lang="es-419" dirty="0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2ED5F069-82B9-AA83-5607-2A546A1863F8}"/>
                </a:ext>
              </a:extLst>
            </p:cNvPr>
            <p:cNvSpPr txBox="1"/>
            <p:nvPr/>
          </p:nvSpPr>
          <p:spPr>
            <a:xfrm>
              <a:off x="7138996" y="4307790"/>
              <a:ext cx="1620000" cy="18000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endParaRPr lang="es-419" dirty="0"/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FA15805C-6095-3A3A-B106-3D44D8A76DF5}"/>
              </a:ext>
            </a:extLst>
          </p:cNvPr>
          <p:cNvSpPr txBox="1"/>
          <p:nvPr/>
        </p:nvSpPr>
        <p:spPr>
          <a:xfrm>
            <a:off x="1985988" y="4968125"/>
            <a:ext cx="7732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LCDA. OLGA MORA SESME</a:t>
            </a:r>
          </a:p>
          <a:p>
            <a:pPr algn="ctr"/>
            <a:r>
              <a:rPr lang="es-MX" sz="24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GOBIERNO AUTÓNOMO DESCENTRALIZADO</a:t>
            </a:r>
          </a:p>
          <a:p>
            <a:pPr algn="ctr"/>
            <a:r>
              <a:rPr lang="es-MX" sz="24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PARROQUIAL RURAL EL LAUREL</a:t>
            </a:r>
            <a:endParaRPr lang="es-419" sz="24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48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3931</TotalTime>
  <Words>428</Words>
  <Application>Microsoft Office PowerPoint</Application>
  <PresentationFormat>Panorámica</PresentationFormat>
  <Paragraphs>42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Arial Rounded MT Bold</vt:lpstr>
      <vt:lpstr>Bodoni MT</vt:lpstr>
      <vt:lpstr>Calibri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R-C OLGA MORA-2024</dc:title>
  <dc:creator>Secretaria</dc:creator>
  <cp:lastModifiedBy>MSC.MANUEL AVILEZ</cp:lastModifiedBy>
  <cp:revision>198</cp:revision>
  <cp:lastPrinted>2022-04-26T16:24:07Z</cp:lastPrinted>
  <dcterms:created xsi:type="dcterms:W3CDTF">2015-02-24T18:10:46Z</dcterms:created>
  <dcterms:modified xsi:type="dcterms:W3CDTF">2025-07-08T17:03:38Z</dcterms:modified>
</cp:coreProperties>
</file>