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6" r:id="rId1"/>
  </p:sldMasterIdLst>
  <p:notesMasterIdLst>
    <p:notesMasterId r:id="rId23"/>
  </p:notesMasterIdLst>
  <p:sldIdLst>
    <p:sldId id="263" r:id="rId2"/>
    <p:sldId id="408" r:id="rId3"/>
    <p:sldId id="411" r:id="rId4"/>
    <p:sldId id="413" r:id="rId5"/>
    <p:sldId id="416" r:id="rId6"/>
    <p:sldId id="412" r:id="rId7"/>
    <p:sldId id="409" r:id="rId8"/>
    <p:sldId id="415" r:id="rId9"/>
    <p:sldId id="418" r:id="rId10"/>
    <p:sldId id="426" r:id="rId11"/>
    <p:sldId id="429" r:id="rId12"/>
    <p:sldId id="419" r:id="rId13"/>
    <p:sldId id="423" r:id="rId14"/>
    <p:sldId id="424" r:id="rId15"/>
    <p:sldId id="422" r:id="rId16"/>
    <p:sldId id="420" r:id="rId17"/>
    <p:sldId id="421" r:id="rId18"/>
    <p:sldId id="428" r:id="rId19"/>
    <p:sldId id="425" r:id="rId20"/>
    <p:sldId id="427" r:id="rId21"/>
    <p:sldId id="405" r:id="rId22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B860F29-D377-48D0-B948-18A0BD6C9FC8}">
          <p14:sldIdLst>
            <p14:sldId id="263"/>
            <p14:sldId id="408"/>
            <p14:sldId id="411"/>
            <p14:sldId id="413"/>
            <p14:sldId id="416"/>
            <p14:sldId id="412"/>
            <p14:sldId id="409"/>
            <p14:sldId id="415"/>
            <p14:sldId id="418"/>
            <p14:sldId id="426"/>
            <p14:sldId id="429"/>
            <p14:sldId id="419"/>
            <p14:sldId id="423"/>
            <p14:sldId id="424"/>
            <p14:sldId id="422"/>
            <p14:sldId id="420"/>
            <p14:sldId id="421"/>
            <p14:sldId id="428"/>
            <p14:sldId id="425"/>
            <p14:sldId id="427"/>
            <p14:sldId id="405"/>
          </p14:sldIdLst>
        </p14:section>
        <p14:section name="Sección sin título" id="{88C373F1-FF3F-40D9-ABC5-1E79EDD5564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D83"/>
    <a:srgbClr val="E20625"/>
    <a:srgbClr val="AE3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8D219E9-FF8A-4613-A6F9-A02E1E38E4C2}" type="datetimeFigureOut">
              <a:rPr lang="es-EC" smtClean="0"/>
              <a:t>8/7/2025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4841E33-7A23-4142-BCFD-1A88DBB8B1A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854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9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8563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0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08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5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07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7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2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0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3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9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1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3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0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9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3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F10C68-EED3-37B3-4076-9E9DF51349CE}"/>
              </a:ext>
            </a:extLst>
          </p:cNvPr>
          <p:cNvSpPr txBox="1"/>
          <p:nvPr/>
        </p:nvSpPr>
        <p:spPr>
          <a:xfrm>
            <a:off x="3650512" y="536244"/>
            <a:ext cx="535880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chemeClr val="accent2">
                    <a:lumMod val="50000"/>
                  </a:schemeClr>
                </a:solidFill>
              </a:rPr>
              <a:t>GAD PARROQUIAL RURAL</a:t>
            </a:r>
          </a:p>
          <a:p>
            <a:pPr algn="ctr"/>
            <a:r>
              <a:rPr lang="es-MX" sz="6000" b="1" i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EL LAUREL</a:t>
            </a:r>
          </a:p>
          <a:p>
            <a:pPr algn="ctr"/>
            <a:r>
              <a:rPr lang="es-MX" sz="2800" b="1" i="1" dirty="0">
                <a:solidFill>
                  <a:schemeClr val="accent2">
                    <a:lumMod val="50000"/>
                  </a:schemeClr>
                </a:solidFill>
              </a:rPr>
              <a:t>Administración 2023 – 2027</a:t>
            </a:r>
          </a:p>
          <a:p>
            <a:pPr algn="ctr"/>
            <a:endParaRPr lang="es-419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650FCD-C9C8-ED1C-4E94-4F1C6EF24AB7}"/>
              </a:ext>
            </a:extLst>
          </p:cNvPr>
          <p:cNvSpPr txBox="1"/>
          <p:nvPr/>
        </p:nvSpPr>
        <p:spPr>
          <a:xfrm>
            <a:off x="2697125" y="2965969"/>
            <a:ext cx="3398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</a:t>
            </a:r>
          </a:p>
          <a:p>
            <a:r>
              <a:rPr lang="es-MX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De Cuentas</a:t>
            </a:r>
            <a:endParaRPr lang="es-419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F1B5DB-4764-4552-7B22-6D63143EBE2E}"/>
              </a:ext>
            </a:extLst>
          </p:cNvPr>
          <p:cNvSpPr txBox="1"/>
          <p:nvPr/>
        </p:nvSpPr>
        <p:spPr>
          <a:xfrm>
            <a:off x="5780567" y="2874241"/>
            <a:ext cx="3398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2024</a:t>
            </a:r>
            <a:endParaRPr lang="es-419" sz="88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1503567" y="662507"/>
            <a:ext cx="2038599" cy="1667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731539" y="4687914"/>
            <a:ext cx="601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01 de Enero al 31 de Diciembre de 2024</a:t>
            </a:r>
            <a:endParaRPr lang="es-419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8A47E38-2BCE-6EFB-7F93-F1E02D0F4AE4}"/>
              </a:ext>
            </a:extLst>
          </p:cNvPr>
          <p:cNvSpPr txBox="1"/>
          <p:nvPr/>
        </p:nvSpPr>
        <p:spPr>
          <a:xfrm>
            <a:off x="1803042" y="5230517"/>
            <a:ext cx="766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Lcda. </a:t>
            </a:r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Marcela Duarte </a:t>
            </a:r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Quinto, </a:t>
            </a:r>
            <a:r>
              <a:rPr lang="es-MX" sz="24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Mgtr</a:t>
            </a:r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es-MX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PRIMER VOCAL PRINCIPAL</a:t>
            </a:r>
          </a:p>
          <a:p>
            <a:pPr algn="ctr"/>
            <a:endParaRPr lang="es-419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378D65F-D730-B38F-9914-FC2CB2569116}"/>
              </a:ext>
            </a:extLst>
          </p:cNvPr>
          <p:cNvGrpSpPr/>
          <p:nvPr/>
        </p:nvGrpSpPr>
        <p:grpSpPr>
          <a:xfrm>
            <a:off x="2633062" y="4307790"/>
            <a:ext cx="6027458" cy="191312"/>
            <a:chOff x="2731538" y="4307790"/>
            <a:chExt cx="6027458" cy="191312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2D75FA0-B6B0-7769-604F-FC9EC92A13F2}"/>
                </a:ext>
              </a:extLst>
            </p:cNvPr>
            <p:cNvSpPr txBox="1"/>
            <p:nvPr/>
          </p:nvSpPr>
          <p:spPr>
            <a:xfrm>
              <a:off x="2731538" y="4319102"/>
              <a:ext cx="2812011" cy="180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8B5EC8A-2295-BF59-DEDC-EDFD92B1651F}"/>
                </a:ext>
              </a:extLst>
            </p:cNvPr>
            <p:cNvSpPr txBox="1"/>
            <p:nvPr/>
          </p:nvSpPr>
          <p:spPr>
            <a:xfrm>
              <a:off x="5543549" y="4312558"/>
              <a:ext cx="1620000" cy="18000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1DFACDC0-02CD-7946-8C0D-383EF14308ED}"/>
                </a:ext>
              </a:extLst>
            </p:cNvPr>
            <p:cNvSpPr txBox="1"/>
            <p:nvPr/>
          </p:nvSpPr>
          <p:spPr>
            <a:xfrm>
              <a:off x="7138996" y="4307790"/>
              <a:ext cx="1620000" cy="18000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</p:grpSp>
    </p:spTree>
    <p:extLst>
      <p:ext uri="{BB962C8B-B14F-4D97-AF65-F5344CB8AC3E}">
        <p14:creationId xmlns:p14="http://schemas.microsoft.com/office/powerpoint/2010/main" val="27233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5459" y="1247139"/>
            <a:ext cx="10832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realizó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feria Mujeres </a:t>
            </a: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Hábiles en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malecón de la Parroquia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 las emprendedoras demostraron lo aprendido en los cursos.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" y="2078136"/>
            <a:ext cx="5670176" cy="42526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4"/>
          <a:stretch/>
        </p:blipFill>
        <p:spPr>
          <a:xfrm>
            <a:off x="6965074" y="4676952"/>
            <a:ext cx="3900149" cy="18090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b="43445"/>
          <a:stretch/>
        </p:blipFill>
        <p:spPr>
          <a:xfrm>
            <a:off x="6061881" y="2088220"/>
            <a:ext cx="5715000" cy="24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5459" y="1039138"/>
            <a:ext cx="10832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con la Asambleísta </a:t>
            </a:r>
            <a:r>
              <a:rPr lang="es-EC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Zolanda</a:t>
            </a:r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Plúas de Cañizares para realizar un homenaje a nuestras lideresas por el día de la Madre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70" y="4188028"/>
            <a:ext cx="3872753" cy="29045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18028" b="20339"/>
          <a:stretch/>
        </p:blipFill>
        <p:spPr>
          <a:xfrm>
            <a:off x="5396752" y="1969265"/>
            <a:ext cx="5782235" cy="26894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33" y="2080566"/>
            <a:ext cx="3561231" cy="47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2191" y="1545174"/>
            <a:ext cx="10192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CON EL GAD MUNICIPAL DE DAULE PARA CURSO DE COMIDAS RÁPIDAS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5"/>
          <a:stretch/>
        </p:blipFill>
        <p:spPr>
          <a:xfrm>
            <a:off x="663388" y="2498099"/>
            <a:ext cx="4561941" cy="39968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/>
          <a:stretch/>
        </p:blipFill>
        <p:spPr>
          <a:xfrm>
            <a:off x="5373246" y="2376170"/>
            <a:ext cx="6288741" cy="41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2191" y="1235891"/>
            <a:ext cx="10192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CON EL GAD MUNICIPAL DE DAULE PARA CURSO DE REPOSTERIA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8" y="2066888"/>
            <a:ext cx="2633839" cy="3728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50" y="2066888"/>
            <a:ext cx="3748539" cy="37287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r="9338"/>
          <a:stretch/>
        </p:blipFill>
        <p:spPr>
          <a:xfrm>
            <a:off x="7089792" y="1972758"/>
            <a:ext cx="4730173" cy="40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2191" y="1129172"/>
            <a:ext cx="10192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CON EL GAD MUNICIPAL DE DAULE PARA CURSO DE  TINTURADO DE CABELLO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2" y="2376171"/>
            <a:ext cx="1798574" cy="39968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14" y="2376171"/>
            <a:ext cx="1794062" cy="39868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57" y="2376171"/>
            <a:ext cx="1797184" cy="39937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9" r="14411"/>
          <a:stretch/>
        </p:blipFill>
        <p:spPr>
          <a:xfrm>
            <a:off x="7118659" y="2990912"/>
            <a:ext cx="4474752" cy="27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2191" y="1545174"/>
            <a:ext cx="10192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CON EL GAD MUNICIPAL DE DAULE PARA CURSO DE AUTOMAQUILLAJE Y COLOCACIÓN DE PESTAÑAS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4" y="2376170"/>
            <a:ext cx="2426210" cy="32349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32" y="2387516"/>
            <a:ext cx="2370044" cy="31600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84" y="2387516"/>
            <a:ext cx="2387975" cy="31839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636" y="2281517"/>
            <a:ext cx="2416548" cy="32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2191" y="1208997"/>
            <a:ext cx="10192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KIT PARA EMPRENDIMIENTOS DE MUJERES RURALES POR PARTE DEL GAD MUNICIPAL DEL CANTÓN DAULE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/>
          <a:stretch/>
        </p:blipFill>
        <p:spPr>
          <a:xfrm>
            <a:off x="2133601" y="2188816"/>
            <a:ext cx="7391400" cy="43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6518" y="1060175"/>
            <a:ext cx="11591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CON EL GAD MUNICIPAL DE SAMBORONDON PARA LA DONACIÓN DE UN VEHÍCULO PARA EL GAD PARROQUIAL RURAL EL LAUREL 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9" y="1811910"/>
            <a:ext cx="3080759" cy="20488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49" y="1811909"/>
            <a:ext cx="2148423" cy="34055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2"/>
          <a:stretch/>
        </p:blipFill>
        <p:spPr>
          <a:xfrm>
            <a:off x="376518" y="3860735"/>
            <a:ext cx="4303058" cy="28277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21" y="1891172"/>
            <a:ext cx="5071427" cy="420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16859" y="598510"/>
            <a:ext cx="11591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2023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3"/>
          <a:stretch/>
        </p:blipFill>
        <p:spPr>
          <a:xfrm>
            <a:off x="473571" y="1211701"/>
            <a:ext cx="6006352" cy="31434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7" b="23294"/>
          <a:stretch/>
        </p:blipFill>
        <p:spPr>
          <a:xfrm>
            <a:off x="959223" y="4506688"/>
            <a:ext cx="5287283" cy="20016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83" y="1211701"/>
            <a:ext cx="4016517" cy="51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6518" y="1060175"/>
            <a:ext cx="1159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CON EL GAD MUNICIPAL DE DAULE PARA LA ATENCIÓN EN VARIOS RECINTOS Y CABECERA PARROQUIAL CON LAS CLÍNICAS MÓVILES DE SALUD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250" y="2260504"/>
            <a:ext cx="3020631" cy="2272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0"/>
          <a:stretch/>
        </p:blipFill>
        <p:spPr>
          <a:xfrm>
            <a:off x="227569" y="2048891"/>
            <a:ext cx="4136417" cy="40072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23" y="2482365"/>
            <a:ext cx="4468390" cy="3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1284" y="50574"/>
            <a:ext cx="725510" cy="59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EBA048-10DB-9C3C-0743-842F4108A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44724"/>
              </p:ext>
            </p:extLst>
          </p:nvPr>
        </p:nvGraphicFramePr>
        <p:xfrm>
          <a:off x="542925" y="833040"/>
          <a:ext cx="9785298" cy="5576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187">
                  <a:extLst>
                    <a:ext uri="{9D8B030D-6E8A-4147-A177-3AD203B41FA5}">
                      <a16:colId xmlns:a16="http://schemas.microsoft.com/office/drawing/2014/main" val="934664599"/>
                    </a:ext>
                  </a:extLst>
                </a:gridCol>
                <a:gridCol w="4803645">
                  <a:extLst>
                    <a:ext uri="{9D8B030D-6E8A-4147-A177-3AD203B41FA5}">
                      <a16:colId xmlns:a16="http://schemas.microsoft.com/office/drawing/2014/main" val="1551675767"/>
                    </a:ext>
                  </a:extLst>
                </a:gridCol>
                <a:gridCol w="2338466">
                  <a:extLst>
                    <a:ext uri="{9D8B030D-6E8A-4147-A177-3AD203B41FA5}">
                      <a16:colId xmlns:a16="http://schemas.microsoft.com/office/drawing/2014/main" val="1016879523"/>
                    </a:ext>
                  </a:extLst>
                </a:gridCol>
              </a:tblGrid>
              <a:tr h="894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FUNCIONES, ATRIBUCIONES, COMPETENCIAS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 ACCIONES REALIZADAS PARA EL CUMPLIMIENTO DE LAS COMPETENCIAS A SU CARGO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ALCANZADOS EN EL CUMPLIMIENTO DE LAS COMPETENCIAS.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67689"/>
                  </a:ext>
                </a:extLst>
              </a:tr>
              <a:tr h="28795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INTERVENIR CON VOZ Y VOTO EN LAS SESIONES Y DELIBERACIONES </a:t>
                      </a:r>
                      <a:r>
                        <a:rPr lang="es-419" sz="140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C" sz="140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C" sz="1400" kern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GAD PARROQUIAL RURAL EL LAUREL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 01 DE ENERO DE 2024, HE PARTICIPADO ACTIVAMENTE EN TODAS LAS SESIONES ORDINARIAS Y EXTRAORDINARIAS CONVOCADAS POR EL PRESIDENTE DEL GAD PARROQUIAL EL LAUREL. A CONTINUACIÓN, DETALLO MI ASISTENCIA E INTERVENCIONES: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s-MX" sz="1400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	SESIONES ORDINARIAS: </a:t>
                      </a:r>
                      <a:r>
                        <a:rPr lang="es-MX" sz="140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      SESIONES EXTRAORDINARIAS:</a:t>
                      </a:r>
                      <a:r>
                        <a:rPr lang="es-MX" sz="1400" kern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s-MX" sz="1400" kern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s-MX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SESIÓN CONMEMORATIVA: 1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s-MX" sz="1400" kern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MX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 CADA UNA DE ESTAS SESIONES, HE INTERVENIDO CON VOZ Y VOTO, ASEGURÁNDOME DE QUE MIS CONTRIBUCIONES ESTÉN MOTIVADAS Y JUSTIFICADAS. MI OBJETIVO PRINCIPAL HA SIDO SIEMPRE TRABAJAR EN BENEFICIO DE LOS CIUDADANOS DE LA PARROQUIA EL LAUREL, PROMOVIENDO DECISIONES QUE MEJOREN LA CALIDAD DE VIDA DE NUESTRA COMUNIDAD.</a:t>
                      </a: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EL MARCO DEL CUMPLIMIENTO DE MIS ATRIBUCIONES, DESTACO LA PARTICIPACIÓN ACTIVA EN LOS PROCESOS DE TOMA DE DECISIONES ENCAMINADOS A MEJORAR LA CALIDAD DE VIDA DE LOS HABITANTES DE LA PARROQUIA EL LAUREL</a:t>
                      </a:r>
                      <a:r>
                        <a:rPr lang="es-MX" sz="140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94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7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6518" y="1060175"/>
            <a:ext cx="1159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CON EL GAD MUNICIPAL DE DAULE PARA LA ATENCIÓN EN VARIOS RECINTOS Y CABECERA PARROQUIAL CON LAS CLÍNICAS MÓVILES DE SALUD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9"/>
          <a:stretch/>
        </p:blipFill>
        <p:spPr>
          <a:xfrm>
            <a:off x="852191" y="2393577"/>
            <a:ext cx="2711280" cy="37850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5" y="2393577"/>
            <a:ext cx="2698367" cy="43140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69" y="2787127"/>
            <a:ext cx="3966538" cy="30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4721823" y="260086"/>
            <a:ext cx="2038599" cy="1667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627D9D-47F4-4A62-47CB-597774023132}"/>
              </a:ext>
            </a:extLst>
          </p:cNvPr>
          <p:cNvSpPr txBox="1"/>
          <p:nvPr/>
        </p:nvSpPr>
        <p:spPr>
          <a:xfrm>
            <a:off x="1457324" y="2129203"/>
            <a:ext cx="8853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GRACIAS POR </a:t>
            </a:r>
          </a:p>
          <a:p>
            <a:pPr algn="ctr"/>
            <a:r>
              <a:rPr lang="es-MX" sz="7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SU ATENCIÓN</a:t>
            </a:r>
            <a:endParaRPr lang="es-419" sz="7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7842CC0-6AA2-899B-2A19-2772E8E0C989}"/>
              </a:ext>
            </a:extLst>
          </p:cNvPr>
          <p:cNvGrpSpPr/>
          <p:nvPr/>
        </p:nvGrpSpPr>
        <p:grpSpPr>
          <a:xfrm>
            <a:off x="2530444" y="4289113"/>
            <a:ext cx="6880841" cy="180000"/>
            <a:chOff x="2731538" y="4307790"/>
            <a:chExt cx="6027458" cy="19131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FC71A2E4-2AEA-2EF7-FE10-0E1CC3AC945A}"/>
                </a:ext>
              </a:extLst>
            </p:cNvPr>
            <p:cNvSpPr txBox="1"/>
            <p:nvPr/>
          </p:nvSpPr>
          <p:spPr>
            <a:xfrm>
              <a:off x="2731538" y="4319102"/>
              <a:ext cx="2812011" cy="180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B85DDF3-4437-8005-967C-61D5D337F0C0}"/>
                </a:ext>
              </a:extLst>
            </p:cNvPr>
            <p:cNvSpPr txBox="1"/>
            <p:nvPr/>
          </p:nvSpPr>
          <p:spPr>
            <a:xfrm>
              <a:off x="5543549" y="4312558"/>
              <a:ext cx="1620000" cy="18000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771C8E8-5899-A52E-2EE4-FE0D90770727}"/>
                </a:ext>
              </a:extLst>
            </p:cNvPr>
            <p:cNvSpPr txBox="1"/>
            <p:nvPr/>
          </p:nvSpPr>
          <p:spPr>
            <a:xfrm>
              <a:off x="7138996" y="4307790"/>
              <a:ext cx="1620000" cy="18000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s-419" dirty="0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026ED5B-C713-0CE7-EA5E-DE3F458257F4}"/>
              </a:ext>
            </a:extLst>
          </p:cNvPr>
          <p:cNvSpPr txBox="1"/>
          <p:nvPr/>
        </p:nvSpPr>
        <p:spPr>
          <a:xfrm>
            <a:off x="1771660" y="4930480"/>
            <a:ext cx="778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Lcda. Marcela </a:t>
            </a:r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Duarte </a:t>
            </a:r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Quinto, </a:t>
            </a:r>
            <a:r>
              <a:rPr lang="es-MX" sz="24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Mgtr</a:t>
            </a:r>
            <a:endParaRPr lang="es-MX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VOCAL PRINCIPAL GAD PARROQUIAL EL LAUREL</a:t>
            </a:r>
            <a:endParaRPr lang="es-419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s-419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1284" y="50574"/>
            <a:ext cx="725510" cy="59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EBA048-10DB-9C3C-0743-842F4108A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997676"/>
              </p:ext>
            </p:extLst>
          </p:nvPr>
        </p:nvGraphicFramePr>
        <p:xfrm>
          <a:off x="542925" y="833040"/>
          <a:ext cx="10130072" cy="4702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187">
                  <a:extLst>
                    <a:ext uri="{9D8B030D-6E8A-4147-A177-3AD203B41FA5}">
                      <a16:colId xmlns:a16="http://schemas.microsoft.com/office/drawing/2014/main" val="934664599"/>
                    </a:ext>
                  </a:extLst>
                </a:gridCol>
                <a:gridCol w="5133429">
                  <a:extLst>
                    <a:ext uri="{9D8B030D-6E8A-4147-A177-3AD203B41FA5}">
                      <a16:colId xmlns:a16="http://schemas.microsoft.com/office/drawing/2014/main" val="1551675767"/>
                    </a:ext>
                  </a:extLst>
                </a:gridCol>
                <a:gridCol w="2353456">
                  <a:extLst>
                    <a:ext uri="{9D8B030D-6E8A-4147-A177-3AD203B41FA5}">
                      <a16:colId xmlns:a16="http://schemas.microsoft.com/office/drawing/2014/main" val="1016879523"/>
                    </a:ext>
                  </a:extLst>
                </a:gridCol>
              </a:tblGrid>
              <a:tr h="894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FUNCIONES, ATRIBUCIONES, COMPETENCIAS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 ACCIONES REALIZADAS PARA EL CUMPLIMIENTO DE LAS COMPETENCIAS A SU CARGO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ALCANZADOS EN EL CUMPLIMIENTO DE LAS COMPETENCIAS.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67689"/>
                  </a:ext>
                </a:extLst>
              </a:tr>
              <a:tr h="18103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</a:t>
                      </a:r>
                      <a:r>
                        <a:rPr lang="es-419" sz="14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419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PRESENTACIÓN DE PROYECTOS DE ACUERDOS Y RESOLUCIONES, EN EL ÁMBITO DE COMPETENCIA DEL GOBIERNO AUTÓNOMO DESCENTRALIZADO PARROQUIAL RURAL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 PRESENTÓ PROYECTOS,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PRESENTÉ</a:t>
                      </a:r>
                      <a:r>
                        <a:rPr lang="es-419" sz="140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 RESOLUCIÓN DE PRESEAS Y DISTINCIONES DE LA PARROQUIA RURAL EL LAUREL, CON FECHA 16 DE DE OCTUBRE DE 2023, LA MISMA QUE FUE SOMETIDA A LOS DOS ANÁLISIS QUE INDICA LA LEY Y FUE APROBADA POR EL PLENO DE GAD PARROQUIAL EL LAUREL EL 31 DE OCTUBRE DE 2023</a:t>
                      </a:r>
                      <a:r>
                        <a:rPr lang="es-419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C" sz="14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DURANTE EL PERIODO FISCAL 2024 ME MANTUVE COMO PRESIDENTA DE LA COMISIÓN DE PRESEAS Y DISTINCIONES DE LA PARROQUIA RURAL EL LAUREL</a:t>
                      </a:r>
                      <a:endParaRPr lang="es-419" sz="140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419" sz="140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419" sz="140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APLICA.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94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1284" y="50574"/>
            <a:ext cx="725510" cy="59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EBA048-10DB-9C3C-0743-842F4108A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94853"/>
              </p:ext>
            </p:extLst>
          </p:nvPr>
        </p:nvGraphicFramePr>
        <p:xfrm>
          <a:off x="542925" y="833040"/>
          <a:ext cx="10130072" cy="5403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187">
                  <a:extLst>
                    <a:ext uri="{9D8B030D-6E8A-4147-A177-3AD203B41FA5}">
                      <a16:colId xmlns:a16="http://schemas.microsoft.com/office/drawing/2014/main" val="934664599"/>
                    </a:ext>
                  </a:extLst>
                </a:gridCol>
                <a:gridCol w="5133429">
                  <a:extLst>
                    <a:ext uri="{9D8B030D-6E8A-4147-A177-3AD203B41FA5}">
                      <a16:colId xmlns:a16="http://schemas.microsoft.com/office/drawing/2014/main" val="1551675767"/>
                    </a:ext>
                  </a:extLst>
                </a:gridCol>
                <a:gridCol w="2353456">
                  <a:extLst>
                    <a:ext uri="{9D8B030D-6E8A-4147-A177-3AD203B41FA5}">
                      <a16:colId xmlns:a16="http://schemas.microsoft.com/office/drawing/2014/main" val="1016879523"/>
                    </a:ext>
                  </a:extLst>
                </a:gridCol>
              </a:tblGrid>
              <a:tr h="894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FUNCIONES, ATRIBUCIONES, COMPETENCIAS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 ACCIONES REALIZADAS PARA EL CUMPLIMIENTO DE LAS COMPETENCIAS A SU CARGO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ALCANZADOS EN EL CUMPLIMIENTO DE LAS COMPETENCIAS.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67689"/>
                  </a:ext>
                </a:extLst>
              </a:tr>
              <a:tr h="18103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LA INTERVENCIÓN EN LA ASAMBLEA PARROQUIAL Y EN LAS COMISIONES, DELEGACIONES Y REPRESENTACIONES QUE DESIGEN LA JUNTA PARROQUIAL RURAL, Y EN TODAS LAS INSTANCIAS DE PARTICIPACIÓN</a:t>
                      </a:r>
                      <a:endParaRPr lang="es-419" sz="1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CUMPLIR CON LAS COMPETENCIAS ASIGNADAS, Y POR DESIGNACIÓN DEL SEÑOR PRESIDENTE DEL GAD PARROQUIAL RURAL EL LAUREL, FUI NOMBRADA PARA LIDERAR LAS </a:t>
                      </a:r>
                      <a:r>
                        <a:rPr lang="es-MX" sz="1400" b="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SIGUIENTES COMISIONES: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</a:t>
                      </a:r>
                      <a:r>
                        <a:rPr lang="es-MX" sz="14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PRESUPUESTO </a:t>
                      </a:r>
                      <a:endParaRPr lang="es-MX" sz="1400" b="0" kern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</a:t>
                      </a:r>
                      <a:r>
                        <a:rPr lang="es-MX" sz="1400" b="0" kern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MX" sz="1400" b="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EQUIDAD </a:t>
                      </a:r>
                      <a:r>
                        <a:rPr lang="es-MX" sz="14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MX" sz="1400" b="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DE PRESEAS Y DISTINCIONES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s-MX" sz="1400" b="0" kern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400" b="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ASÍ </a:t>
                      </a:r>
                      <a:r>
                        <a:rPr lang="es-MX" sz="14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PARA FORMAR PARTE DE OTRAS COMISIONES Y DELEGACIONES.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ESTE ROL, HE ESTADO ACTIVAMENTE INVOLUCRADA EN LA REVISIÓN Y AJUSTE DEL PRESUPUESTO ANUAL, ASEGURANDO EL CUMPLIMIENTO DE LAS DISPOSICIONES DEL MINISTERIO DE FINANZAS. ADEMÁS, HE SUPERVISADO LA ELABORACIÓN DEL PRESUPUESTO PARTICIPATIVO, CONFORME AL SISTEMA DE PARTICIPACIÓN.</a:t>
                      </a:r>
                      <a:endParaRPr lang="es-419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0" kern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CONSECUCIÓN</a:t>
                      </a:r>
                      <a:r>
                        <a:rPr lang="es-ES" sz="1400" b="0" kern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OBJETIVOS PLANTEADOS EN LAS LABORES QUE HE DESARROLLADO CON ENTREGA Y EN MARCADA EN LA LEY PARA EL BENEFICIO DE TODA LA COMUNIDAD DE NUESTRA PARROQUIA EL LAUREL</a:t>
                      </a:r>
                      <a:endParaRPr lang="es-419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94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9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1284" y="50574"/>
            <a:ext cx="725510" cy="59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EBA048-10DB-9C3C-0743-842F4108A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27675"/>
              </p:ext>
            </p:extLst>
          </p:nvPr>
        </p:nvGraphicFramePr>
        <p:xfrm>
          <a:off x="542925" y="833040"/>
          <a:ext cx="10130072" cy="6503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187">
                  <a:extLst>
                    <a:ext uri="{9D8B030D-6E8A-4147-A177-3AD203B41FA5}">
                      <a16:colId xmlns:a16="http://schemas.microsoft.com/office/drawing/2014/main" val="934664599"/>
                    </a:ext>
                  </a:extLst>
                </a:gridCol>
                <a:gridCol w="5133429">
                  <a:extLst>
                    <a:ext uri="{9D8B030D-6E8A-4147-A177-3AD203B41FA5}">
                      <a16:colId xmlns:a16="http://schemas.microsoft.com/office/drawing/2014/main" val="1551675767"/>
                    </a:ext>
                  </a:extLst>
                </a:gridCol>
                <a:gridCol w="2353456">
                  <a:extLst>
                    <a:ext uri="{9D8B030D-6E8A-4147-A177-3AD203B41FA5}">
                      <a16:colId xmlns:a16="http://schemas.microsoft.com/office/drawing/2014/main" val="1016879523"/>
                    </a:ext>
                  </a:extLst>
                </a:gridCol>
              </a:tblGrid>
              <a:tr h="894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FUNCIONES, ATRIBUCIONES, COMPETENCIAS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 ACCIONES REALIZADAS PARA EL CUMPLIMIENTO DE LAS COMPETENCIAS A SU CARGO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ALCANZADOS EN EL CUMPLIMIENTO DE LAS COMPETENCIAS.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67689"/>
                  </a:ext>
                </a:extLst>
              </a:tr>
              <a:tr h="18103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FISCALIZAR LAS ACCIONES DEL EJECUTIVO PARROQUIAL DE ACUERDO CON EL COOTAD Y LA LEY</a:t>
                      </a:r>
                      <a:endParaRPr lang="es-419" sz="1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FISCALICÉ TODOS LOS PROYECTOS QUE SE EJECUTARON EN EL 2024, TALES COMO: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C" sz="1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 DE FORTALECIMIENTO</a:t>
                      </a:r>
                      <a:r>
                        <a:rPr lang="es-EC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  LOS AGRICULTORES MEDIANTE EL USO DE TECNOLOGIAS AMIGABLES AL MEDIO AMBIENTE</a:t>
                      </a:r>
                      <a:endParaRPr lang="es-ES" sz="1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MANTENIMIENTO DEL CEMENTERIO GENERAL DE LA PARROQUIA</a:t>
                      </a:r>
                      <a:r>
                        <a:rPr lang="es-ES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S" sz="1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</a:t>
                      </a:r>
                      <a:r>
                        <a:rPr lang="es-ES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PROCESOS PRODUCTIVOS CON MUJERES RURALES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C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FERIA INCLUSIVA (PROYECTO DEL SERVICIO´PARA LA ATENCIÓN INTEGRAL DEL ADULTO MAYOR A TRAVÉS DE ESPACIOS DE SOCIALIZACIÓN, EN BASE AL PROYECTO DE PROMOCIÓN DE LOS DERECHOS DE PROTECCIÓN DE LOS ADULTOS MAYORES)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EC" sz="14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 DE EVENTOS CULTURALES, SOCIALES, ARTISTICOS DE LA PARROQUIA EL LAUREL</a:t>
                      </a:r>
                      <a:endParaRPr lang="es-ES" sz="14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OBSERVANDO SIEMPRE QUE SE CUMPLAN CON LOS PROCEDIMIENTOS QUE DISPONEN LAS  NORMATIVAS LEGALES VIGENTES.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b="0" kern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0" kern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FISCALICÉ OBRAS DE INFÍMAS Y MENOR CUANTÍA, REALIZADAS DURANTE EL PERIODO FISCAL 2024 DE ACUERDO A LOS TDR (TERMINOS DE REFERENCIAS) O PLIEGOS DEL PROCESO (PLIEGOS DE CONDICIONES)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400" b="0" kern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942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6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1284" y="50574"/>
            <a:ext cx="725510" cy="59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2EBA048-10DB-9C3C-0743-842F4108A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8959"/>
              </p:ext>
            </p:extLst>
          </p:nvPr>
        </p:nvGraphicFramePr>
        <p:xfrm>
          <a:off x="542925" y="833040"/>
          <a:ext cx="9950190" cy="5808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344">
                  <a:extLst>
                    <a:ext uri="{9D8B030D-6E8A-4147-A177-3AD203B41FA5}">
                      <a16:colId xmlns:a16="http://schemas.microsoft.com/office/drawing/2014/main" val="934664599"/>
                    </a:ext>
                  </a:extLst>
                </a:gridCol>
                <a:gridCol w="5876144">
                  <a:extLst>
                    <a:ext uri="{9D8B030D-6E8A-4147-A177-3AD203B41FA5}">
                      <a16:colId xmlns:a16="http://schemas.microsoft.com/office/drawing/2014/main" val="1551675767"/>
                    </a:ext>
                  </a:extLst>
                </a:gridCol>
                <a:gridCol w="1978702">
                  <a:extLst>
                    <a:ext uri="{9D8B030D-6E8A-4147-A177-3AD203B41FA5}">
                      <a16:colId xmlns:a16="http://schemas.microsoft.com/office/drawing/2014/main" val="1016879523"/>
                    </a:ext>
                  </a:extLst>
                </a:gridCol>
              </a:tblGrid>
              <a:tr h="894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FUNCIONES, ATRIBUCIONES, COMPETENCIAS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 ACCIONES REALIZADAS PARA EL CUMPLIMIENTO DE LAS COMPETENCIAS A SU CARGO 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ALCANZADOS EN EL CUMPLIMIENTO DE LAS COMPETENCIAS.</a:t>
                      </a:r>
                      <a:endParaRPr lang="es-419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67689"/>
                  </a:ext>
                </a:extLst>
              </a:tr>
              <a:tr h="16724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200" b="1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CUMPLIR AQUELLAS FUNCIONES QUE LE SEAN EXPRESAMENTE ENCOMENDADAS POR LA JUNTA PARROQUIAL RURAL</a:t>
                      </a:r>
                      <a:endParaRPr lang="es-419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LAS FUNCIONES ADICIONALES QUE ME HAN SIDO EXPRESAMENTE ENCOMENDADAS POR  EL GAD EL LAUREL INCLUYEN DIVERSAS RESPONSABILIDADES CLAVE PARA EL DESARROLLO Y BIENESTAR DE LA COMUNIDAD DE EL LAUREL. A CONTINUACIÓN, SE DETALLAN ESTAS FUNCIONES: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BRINDAR EN LA PLANIFICACIÓN Y COORDINACIÓN DE EVENTOS TURÍSTICOS Y CULTURALES, ASEGURANDO QUE SE RESALTEN LAS TRADICIONES Y ATRACTIVOS LOCALES.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COLABORAR EN LA PROMOCIÓN DE ESTOS EVENTOS PARA ATRAER TANTO A RESIDENTES COMO A VISITANTES, FOMENTANDO EL TURISMO LOCAL.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PARTICIPAR EN LA LOGÍSTICA Y GESTIÓN DE EVENTOS DEPORTIVOS, GARANTIZANDO QUE LAS ACTIVIDADES SE DESARROLLEN DE MANERA ORGANIZADA Y SEGURA.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IMPULSAR LA PARTICIPACIÓN DE LA COMUNIDAD, ESPECIALMENTE DE JÓVENES Y NIÑOS, EN ACTIVIDADES DEPORTIVAS.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APOYAR EN LA IMPLEMENTACIÓN DE PROYECTOS SOCIALES EN EL MARCO DEL CONVENIO CON EL MINISTERIO DE INCLUSIÓN ECONÓMICA Y SOCIAL (MIES), ENFOCADOS EN MEJORAR LA CALIDAD DE VIDA DE GRUPOS VULNERABLES.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419" sz="14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CUMPLIÓ CON</a:t>
                      </a:r>
                      <a:r>
                        <a:rPr lang="es-419" sz="1400" b="0" kern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TODOS LOS OBJETIVOS PLANTEADOS EN CADA </a:t>
                      </a:r>
                      <a:r>
                        <a:rPr lang="es-419" sz="14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ACTIVIDAD. </a:t>
                      </a:r>
                      <a:endParaRPr lang="es-419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33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4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EE8C33-4613-920B-166F-15B3799DB89E}"/>
              </a:ext>
            </a:extLst>
          </p:cNvPr>
          <p:cNvSpPr txBox="1"/>
          <p:nvPr/>
        </p:nvSpPr>
        <p:spPr>
          <a:xfrm>
            <a:off x="1878494" y="3775430"/>
            <a:ext cx="7732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 PARTICIPACIÓN DE LAS ACTIVIDADES DEL GAD </a:t>
            </a:r>
            <a:endParaRPr lang="es-MX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PARROQUIAL RURAL EL LAUREL EN EL AÑO </a:t>
            </a:r>
            <a:r>
              <a:rPr lang="es-MX" sz="2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2024</a:t>
            </a:r>
            <a:endParaRPr lang="es-419" sz="2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B4EF36-8E13-74D1-5EA2-2A97AC1DCFA9}"/>
              </a:ext>
            </a:extLst>
          </p:cNvPr>
          <p:cNvSpPr txBox="1"/>
          <p:nvPr/>
        </p:nvSpPr>
        <p:spPr>
          <a:xfrm>
            <a:off x="2521226" y="1540388"/>
            <a:ext cx="61026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002060"/>
                </a:solidFill>
                <a:latin typeface="Arial Black" panose="020B0A04020102020204" pitchFamily="34" charset="0"/>
              </a:rPr>
              <a:t>GESTIONES </a:t>
            </a:r>
          </a:p>
          <a:p>
            <a:pPr algn="ctr"/>
            <a:r>
              <a:rPr lang="es-MX" sz="5400" b="1" dirty="0">
                <a:solidFill>
                  <a:srgbClr val="002060"/>
                </a:solidFill>
                <a:latin typeface="Arial Black" panose="020B0A04020102020204" pitchFamily="34" charset="0"/>
              </a:rPr>
              <a:t>REALIZADAS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A84C90-651D-863C-C8BB-4B435C8D03D8}"/>
              </a:ext>
            </a:extLst>
          </p:cNvPr>
          <p:cNvSpPr txBox="1"/>
          <p:nvPr/>
        </p:nvSpPr>
        <p:spPr>
          <a:xfrm>
            <a:off x="2367169" y="3194254"/>
            <a:ext cx="6755295" cy="14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86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670763" y="1144866"/>
            <a:ext cx="652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SESIONES REALIZADAS DE ENERO A DICIEMBRE DE 2024</a:t>
            </a:r>
            <a:endParaRPr lang="es-419" sz="32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81134" y="2702857"/>
            <a:ext cx="11352278" cy="3375214"/>
            <a:chOff x="508029" y="2649069"/>
            <a:chExt cx="11093560" cy="233687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43"/>
            <a:stretch/>
          </p:blipFill>
          <p:spPr>
            <a:xfrm>
              <a:off x="508029" y="2649069"/>
              <a:ext cx="3653118" cy="2305771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97"/>
            <a:stretch/>
          </p:blipFill>
          <p:spPr>
            <a:xfrm>
              <a:off x="4161147" y="2662861"/>
              <a:ext cx="3848686" cy="229197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0"/>
            <a:stretch/>
          </p:blipFill>
          <p:spPr>
            <a:xfrm>
              <a:off x="8009833" y="2649069"/>
              <a:ext cx="3591756" cy="2336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89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94A2F53-6DAF-E3B0-3591-D57C28C7E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3244" r="20275" b="14053"/>
          <a:stretch/>
        </p:blipFill>
        <p:spPr bwMode="auto">
          <a:xfrm>
            <a:off x="852191" y="132523"/>
            <a:ext cx="1133797" cy="92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870CA61-DB10-3237-3C9C-02DAF2D3F90A}"/>
              </a:ext>
            </a:extLst>
          </p:cNvPr>
          <p:cNvSpPr txBox="1"/>
          <p:nvPr/>
        </p:nvSpPr>
        <p:spPr>
          <a:xfrm>
            <a:off x="2133601" y="197897"/>
            <a:ext cx="72224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RENDICIÓN DE CUENTAS PERÍODO FISCAL 2024</a:t>
            </a:r>
            <a:endParaRPr lang="es-419" sz="23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52189" y="1153010"/>
            <a:ext cx="10192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EMPODERAMIENTO A MUJERES RURALES EN EL QUE ENSEÑÓ: ARREGLO FLORALES, MAQUILLAJE, UÑAS ACRILICAS, BOCADITOS POR EL GAD LAUREL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89" y="3230502"/>
            <a:ext cx="3975847" cy="26450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r="830" b="35686"/>
          <a:stretch/>
        </p:blipFill>
        <p:spPr>
          <a:xfrm>
            <a:off x="565099" y="2745503"/>
            <a:ext cx="3137003" cy="38189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 r="404" b="32745"/>
          <a:stretch/>
        </p:blipFill>
        <p:spPr>
          <a:xfrm>
            <a:off x="4373407" y="2745503"/>
            <a:ext cx="3150451" cy="40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4677</TotalTime>
  <Words>1210</Words>
  <Application>Microsoft Office PowerPoint</Application>
  <PresentationFormat>Panorámica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Arial Rounded MT Bold</vt:lpstr>
      <vt:lpstr>Calibri</vt:lpstr>
      <vt:lpstr>Symbol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R-C VOCAL MARCELA DUARTE 2024</dc:title>
  <dc:creator>Secretaria</dc:creator>
  <cp:lastModifiedBy>MSC.MANUEL AVILEZ</cp:lastModifiedBy>
  <cp:revision>263</cp:revision>
  <cp:lastPrinted>2022-04-26T16:24:07Z</cp:lastPrinted>
  <dcterms:created xsi:type="dcterms:W3CDTF">2015-02-24T18:10:46Z</dcterms:created>
  <dcterms:modified xsi:type="dcterms:W3CDTF">2025-07-08T18:50:34Z</dcterms:modified>
</cp:coreProperties>
</file>