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66" r:id="rId1"/>
  </p:sldMasterIdLst>
  <p:notesMasterIdLst>
    <p:notesMasterId r:id="rId25"/>
  </p:notesMasterIdLst>
  <p:sldIdLst>
    <p:sldId id="263" r:id="rId2"/>
    <p:sldId id="409" r:id="rId3"/>
    <p:sldId id="408" r:id="rId4"/>
    <p:sldId id="406" r:id="rId5"/>
    <p:sldId id="433" r:id="rId6"/>
    <p:sldId id="466" r:id="rId7"/>
    <p:sldId id="467" r:id="rId8"/>
    <p:sldId id="468" r:id="rId9"/>
    <p:sldId id="473" r:id="rId10"/>
    <p:sldId id="469" r:id="rId11"/>
    <p:sldId id="472" r:id="rId12"/>
    <p:sldId id="471" r:id="rId13"/>
    <p:sldId id="476" r:id="rId14"/>
    <p:sldId id="470" r:id="rId15"/>
    <p:sldId id="475" r:id="rId16"/>
    <p:sldId id="479" r:id="rId17"/>
    <p:sldId id="474" r:id="rId18"/>
    <p:sldId id="478" r:id="rId19"/>
    <p:sldId id="483" r:id="rId20"/>
    <p:sldId id="477" r:id="rId21"/>
    <p:sldId id="480" r:id="rId22"/>
    <p:sldId id="481" r:id="rId23"/>
    <p:sldId id="482" r:id="rId24"/>
  </p:sldIdLst>
  <p:sldSz cx="12192000" cy="6858000"/>
  <p:notesSz cx="6888163" cy="100203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B0D83"/>
    <a:srgbClr val="E20625"/>
    <a:srgbClr val="AE3AA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Estilo claro 1 - Acento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FABFCF23-3B69-468F-B69F-88F6DE6A72F2}" styleName="Estilo medio 1 - Énfasis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250" autoAdjust="0"/>
    <p:restoredTop sz="94660"/>
  </p:normalViewPr>
  <p:slideViewPr>
    <p:cSldViewPr snapToGrid="0">
      <p:cViewPr varScale="1">
        <p:scale>
          <a:sx n="70" d="100"/>
          <a:sy n="70" d="100"/>
        </p:scale>
        <p:origin x="690"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84871" cy="502755"/>
          </a:xfrm>
          <a:prstGeom prst="rect">
            <a:avLst/>
          </a:prstGeom>
        </p:spPr>
        <p:txBody>
          <a:bodyPr vert="horz" lIns="96616" tIns="48308" rIns="96616" bIns="48308" rtlCol="0"/>
          <a:lstStyle>
            <a:lvl1pPr algn="l">
              <a:defRPr sz="1300"/>
            </a:lvl1pPr>
          </a:lstStyle>
          <a:p>
            <a:endParaRPr lang="es-EC"/>
          </a:p>
        </p:txBody>
      </p:sp>
      <p:sp>
        <p:nvSpPr>
          <p:cNvPr id="3" name="Marcador de fecha 2"/>
          <p:cNvSpPr>
            <a:spLocks noGrp="1"/>
          </p:cNvSpPr>
          <p:nvPr>
            <p:ph type="dt" idx="1"/>
          </p:nvPr>
        </p:nvSpPr>
        <p:spPr>
          <a:xfrm>
            <a:off x="3901698" y="0"/>
            <a:ext cx="2984871" cy="502755"/>
          </a:xfrm>
          <a:prstGeom prst="rect">
            <a:avLst/>
          </a:prstGeom>
        </p:spPr>
        <p:txBody>
          <a:bodyPr vert="horz" lIns="96616" tIns="48308" rIns="96616" bIns="48308" rtlCol="0"/>
          <a:lstStyle>
            <a:lvl1pPr algn="r">
              <a:defRPr sz="1300"/>
            </a:lvl1pPr>
          </a:lstStyle>
          <a:p>
            <a:fld id="{68D219E9-FF8A-4613-A6F9-A02E1E38E4C2}" type="datetimeFigureOut">
              <a:rPr lang="es-EC" smtClean="0"/>
              <a:t>29/6/2025</a:t>
            </a:fld>
            <a:endParaRPr lang="es-EC"/>
          </a:p>
        </p:txBody>
      </p:sp>
      <p:sp>
        <p:nvSpPr>
          <p:cNvPr id="4" name="Marcador de imagen de diapositiva 3"/>
          <p:cNvSpPr>
            <a:spLocks noGrp="1" noRot="1" noChangeAspect="1"/>
          </p:cNvSpPr>
          <p:nvPr>
            <p:ph type="sldImg" idx="2"/>
          </p:nvPr>
        </p:nvSpPr>
        <p:spPr>
          <a:xfrm>
            <a:off x="439738" y="1252538"/>
            <a:ext cx="6008687" cy="3381375"/>
          </a:xfrm>
          <a:prstGeom prst="rect">
            <a:avLst/>
          </a:prstGeom>
          <a:noFill/>
          <a:ln w="12700">
            <a:solidFill>
              <a:prstClr val="black"/>
            </a:solidFill>
          </a:ln>
        </p:spPr>
        <p:txBody>
          <a:bodyPr vert="horz" lIns="96616" tIns="48308" rIns="96616" bIns="48308" rtlCol="0" anchor="ctr"/>
          <a:lstStyle/>
          <a:p>
            <a:endParaRPr lang="es-EC"/>
          </a:p>
        </p:txBody>
      </p:sp>
      <p:sp>
        <p:nvSpPr>
          <p:cNvPr id="5" name="Marcador de notas 4"/>
          <p:cNvSpPr>
            <a:spLocks noGrp="1"/>
          </p:cNvSpPr>
          <p:nvPr>
            <p:ph type="body" sz="quarter" idx="3"/>
          </p:nvPr>
        </p:nvSpPr>
        <p:spPr>
          <a:xfrm>
            <a:off x="688817" y="4822269"/>
            <a:ext cx="5510530" cy="3945493"/>
          </a:xfrm>
          <a:prstGeom prst="rect">
            <a:avLst/>
          </a:prstGeom>
        </p:spPr>
        <p:txBody>
          <a:bodyPr vert="horz" lIns="96616" tIns="48308" rIns="96616" bIns="48308"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6" name="Marcador de pie de página 5"/>
          <p:cNvSpPr>
            <a:spLocks noGrp="1"/>
          </p:cNvSpPr>
          <p:nvPr>
            <p:ph type="ftr" sz="quarter" idx="4"/>
          </p:nvPr>
        </p:nvSpPr>
        <p:spPr>
          <a:xfrm>
            <a:off x="0" y="9517547"/>
            <a:ext cx="2984871" cy="502754"/>
          </a:xfrm>
          <a:prstGeom prst="rect">
            <a:avLst/>
          </a:prstGeom>
        </p:spPr>
        <p:txBody>
          <a:bodyPr vert="horz" lIns="96616" tIns="48308" rIns="96616" bIns="48308" rtlCol="0" anchor="b"/>
          <a:lstStyle>
            <a:lvl1pPr algn="l">
              <a:defRPr sz="1300"/>
            </a:lvl1pPr>
          </a:lstStyle>
          <a:p>
            <a:endParaRPr lang="es-EC"/>
          </a:p>
        </p:txBody>
      </p:sp>
      <p:sp>
        <p:nvSpPr>
          <p:cNvPr id="7" name="Marcador de número de diapositiva 6"/>
          <p:cNvSpPr>
            <a:spLocks noGrp="1"/>
          </p:cNvSpPr>
          <p:nvPr>
            <p:ph type="sldNum" sz="quarter" idx="5"/>
          </p:nvPr>
        </p:nvSpPr>
        <p:spPr>
          <a:xfrm>
            <a:off x="3901698" y="9517547"/>
            <a:ext cx="2984871" cy="502754"/>
          </a:xfrm>
          <a:prstGeom prst="rect">
            <a:avLst/>
          </a:prstGeom>
        </p:spPr>
        <p:txBody>
          <a:bodyPr vert="horz" lIns="96616" tIns="48308" rIns="96616" bIns="48308" rtlCol="0" anchor="b"/>
          <a:lstStyle>
            <a:lvl1pPr algn="r">
              <a:defRPr sz="1300"/>
            </a:lvl1pPr>
          </a:lstStyle>
          <a:p>
            <a:fld id="{D4841E33-7A23-4142-BCFD-1A88DBB8B1AB}" type="slidenum">
              <a:rPr lang="es-EC" smtClean="0"/>
              <a:t>‹Nº›</a:t>
            </a:fld>
            <a:endParaRPr lang="es-EC"/>
          </a:p>
        </p:txBody>
      </p:sp>
    </p:spTree>
    <p:extLst>
      <p:ext uri="{BB962C8B-B14F-4D97-AF65-F5344CB8AC3E}">
        <p14:creationId xmlns:p14="http://schemas.microsoft.com/office/powerpoint/2010/main" val="39185419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editar el estilo de subtítulo del patrón</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6/29/2025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6628129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smtClean="0"/>
              <a:pPr/>
              <a:t>6/29/2025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6354145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Editar el estilo de texto del patrón</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smtClean="0"/>
              <a:pPr/>
              <a:t>6/29/2025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3575182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smtClean="0"/>
              <a:pPr/>
              <a:t>6/29/2025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88526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Editar el estilo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smtClean="0"/>
              <a:pPr/>
              <a:t>6/29/2025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3802030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Editar el estilo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smtClean="0"/>
              <a:pPr/>
              <a:t>6/29/2025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9009164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smtClean="0"/>
              <a:t>6/29/2025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smtClean="0"/>
              <a:t>‹Nº›</a:t>
            </a:fld>
            <a:endParaRPr lang="en-US" dirty="0"/>
          </a:p>
        </p:txBody>
      </p:sp>
    </p:spTree>
    <p:extLst>
      <p:ext uri="{BB962C8B-B14F-4D97-AF65-F5344CB8AC3E}">
        <p14:creationId xmlns:p14="http://schemas.microsoft.com/office/powerpoint/2010/main" val="36905956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6/29/2025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9988752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6/29/2025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40051498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smtClean="0"/>
              <a:pPr/>
              <a:t>6/29/2025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6657203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smtClean="0"/>
              <a:t>6/29/2025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smtClean="0"/>
              <a:t>‹Nº›</a:t>
            </a:fld>
            <a:endParaRPr lang="en-US" dirty="0"/>
          </a:p>
        </p:txBody>
      </p:sp>
    </p:spTree>
    <p:extLst>
      <p:ext uri="{BB962C8B-B14F-4D97-AF65-F5344CB8AC3E}">
        <p14:creationId xmlns:p14="http://schemas.microsoft.com/office/powerpoint/2010/main" val="12693436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6/29/2025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8788806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6/29/2025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9912696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6/29/2025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3231125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42A54C80-263E-416B-A8E0-580EDEADCBDC}" type="datetimeFigureOut">
              <a:rPr lang="en-US" smtClean="0"/>
              <a:t>6/29/2025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smtClean="0"/>
              <a:t>‹Nº›</a:t>
            </a:fld>
            <a:endParaRPr lang="en-US" dirty="0"/>
          </a:p>
        </p:txBody>
      </p:sp>
    </p:spTree>
    <p:extLst>
      <p:ext uri="{BB962C8B-B14F-4D97-AF65-F5344CB8AC3E}">
        <p14:creationId xmlns:p14="http://schemas.microsoft.com/office/powerpoint/2010/main" val="16417259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‹Nº›</a:t>
            </a:fld>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6/29/2025</a:t>
            </a:fld>
            <a:endParaRPr lang="en-US" dirty="0"/>
          </a:p>
        </p:txBody>
      </p:sp>
    </p:spTree>
    <p:extLst>
      <p:ext uri="{BB962C8B-B14F-4D97-AF65-F5344CB8AC3E}">
        <p14:creationId xmlns:p14="http://schemas.microsoft.com/office/powerpoint/2010/main" val="1328236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smtClean="0"/>
              <a:pPr/>
              <a:t>6/29/2025</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4241277521"/>
      </p:ext>
    </p:extLst>
  </p:cSld>
  <p:clrMap bg1="lt1" tx1="dk1" bg2="lt2" tx2="dk2" accent1="accent1" accent2="accent2" accent3="accent3" accent4="accent4" accent5="accent5" accent6="accent6" hlink="hlink" folHlink="folHlink"/>
  <p:sldLayoutIdLst>
    <p:sldLayoutId id="2147483867" r:id="rId1"/>
    <p:sldLayoutId id="2147483868" r:id="rId2"/>
    <p:sldLayoutId id="2147483869" r:id="rId3"/>
    <p:sldLayoutId id="2147483870" r:id="rId4"/>
    <p:sldLayoutId id="2147483871" r:id="rId5"/>
    <p:sldLayoutId id="2147483872" r:id="rId6"/>
    <p:sldLayoutId id="2147483873" r:id="rId7"/>
    <p:sldLayoutId id="2147483874" r:id="rId8"/>
    <p:sldLayoutId id="2147483875" r:id="rId9"/>
    <p:sldLayoutId id="2147483876" r:id="rId10"/>
    <p:sldLayoutId id="2147483877" r:id="rId11"/>
    <p:sldLayoutId id="2147483878" r:id="rId12"/>
    <p:sldLayoutId id="2147483879" r:id="rId13"/>
    <p:sldLayoutId id="2147483880" r:id="rId14"/>
    <p:sldLayoutId id="2147483881" r:id="rId15"/>
    <p:sldLayoutId id="2147483882"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20.png"/><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23.png"/><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8.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9.pn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C0F10C68-EED3-37B3-4076-9E9DF51349CE}"/>
              </a:ext>
            </a:extLst>
          </p:cNvPr>
          <p:cNvSpPr txBox="1"/>
          <p:nvPr/>
        </p:nvSpPr>
        <p:spPr>
          <a:xfrm>
            <a:off x="3650512" y="536244"/>
            <a:ext cx="5358809" cy="2154436"/>
          </a:xfrm>
          <a:prstGeom prst="rect">
            <a:avLst/>
          </a:prstGeom>
          <a:noFill/>
        </p:spPr>
        <p:txBody>
          <a:bodyPr wrap="square" rtlCol="0">
            <a:spAutoFit/>
          </a:bodyPr>
          <a:lstStyle/>
          <a:p>
            <a:pPr algn="ctr"/>
            <a:r>
              <a:rPr lang="es-MX" sz="2800" b="1" i="1" dirty="0">
                <a:solidFill>
                  <a:schemeClr val="accent2">
                    <a:lumMod val="50000"/>
                  </a:schemeClr>
                </a:solidFill>
              </a:rPr>
              <a:t>GAD PARROQUIAL RURAL</a:t>
            </a:r>
          </a:p>
          <a:p>
            <a:pPr algn="ctr"/>
            <a:r>
              <a:rPr lang="es-MX" sz="6000" b="1" i="1" dirty="0">
                <a:solidFill>
                  <a:srgbClr val="002060"/>
                </a:solidFill>
                <a:latin typeface="Arial Rounded MT Bold" panose="020F0704030504030204" pitchFamily="34" charset="0"/>
              </a:rPr>
              <a:t>EL LAUREL</a:t>
            </a:r>
          </a:p>
          <a:p>
            <a:pPr algn="ctr"/>
            <a:r>
              <a:rPr lang="es-MX" sz="2800" b="1" i="1" dirty="0">
                <a:solidFill>
                  <a:schemeClr val="accent2">
                    <a:lumMod val="50000"/>
                  </a:schemeClr>
                </a:solidFill>
              </a:rPr>
              <a:t>Administración 2023 – </a:t>
            </a:r>
            <a:r>
              <a:rPr lang="es-MX" sz="2800" b="1" i="1" dirty="0" smtClean="0">
                <a:solidFill>
                  <a:schemeClr val="accent2">
                    <a:lumMod val="50000"/>
                  </a:schemeClr>
                </a:solidFill>
              </a:rPr>
              <a:t>2027</a:t>
            </a:r>
            <a:endParaRPr lang="es-MX" sz="2800" b="1" i="1" dirty="0">
              <a:solidFill>
                <a:schemeClr val="accent2">
                  <a:lumMod val="50000"/>
                </a:schemeClr>
              </a:solidFill>
            </a:endParaRPr>
          </a:p>
          <a:p>
            <a:pPr algn="ctr"/>
            <a:endParaRPr lang="es-419" dirty="0"/>
          </a:p>
        </p:txBody>
      </p:sp>
      <p:sp>
        <p:nvSpPr>
          <p:cNvPr id="4" name="CuadroTexto 3">
            <a:extLst>
              <a:ext uri="{FF2B5EF4-FFF2-40B4-BE49-F238E27FC236}">
                <a16:creationId xmlns:a16="http://schemas.microsoft.com/office/drawing/2014/main" id="{AC650FCD-C9C8-ED1C-4E94-4F1C6EF24AB7}"/>
              </a:ext>
            </a:extLst>
          </p:cNvPr>
          <p:cNvSpPr txBox="1"/>
          <p:nvPr/>
        </p:nvSpPr>
        <p:spPr>
          <a:xfrm>
            <a:off x="2697125" y="2965969"/>
            <a:ext cx="3398875" cy="1323439"/>
          </a:xfrm>
          <a:prstGeom prst="rect">
            <a:avLst/>
          </a:prstGeom>
          <a:noFill/>
        </p:spPr>
        <p:txBody>
          <a:bodyPr wrap="square" rtlCol="0">
            <a:spAutoFit/>
          </a:bodyPr>
          <a:lstStyle/>
          <a:p>
            <a:r>
              <a:rPr lang="es-MX" sz="4000" b="1" dirty="0">
                <a:solidFill>
                  <a:srgbClr val="002060"/>
                </a:solidFill>
                <a:latin typeface="Arial Rounded MT Bold" panose="020F0704030504030204" pitchFamily="34" charset="0"/>
              </a:rPr>
              <a:t>Rendición</a:t>
            </a:r>
          </a:p>
          <a:p>
            <a:r>
              <a:rPr lang="es-MX" sz="4000" b="1" dirty="0">
                <a:solidFill>
                  <a:srgbClr val="002060"/>
                </a:solidFill>
                <a:latin typeface="Arial Rounded MT Bold" panose="020F0704030504030204" pitchFamily="34" charset="0"/>
              </a:rPr>
              <a:t>De Cuentas</a:t>
            </a:r>
            <a:endParaRPr lang="es-419" sz="4000" b="1" dirty="0">
              <a:solidFill>
                <a:srgbClr val="002060"/>
              </a:solidFill>
              <a:latin typeface="Arial Rounded MT Bold" panose="020F0704030504030204" pitchFamily="34" charset="0"/>
            </a:endParaRPr>
          </a:p>
        </p:txBody>
      </p:sp>
      <p:sp>
        <p:nvSpPr>
          <p:cNvPr id="5" name="CuadroTexto 4">
            <a:extLst>
              <a:ext uri="{FF2B5EF4-FFF2-40B4-BE49-F238E27FC236}">
                <a16:creationId xmlns:a16="http://schemas.microsoft.com/office/drawing/2014/main" id="{81F1B5DB-4764-4552-7B22-6D63143EBE2E}"/>
              </a:ext>
            </a:extLst>
          </p:cNvPr>
          <p:cNvSpPr txBox="1"/>
          <p:nvPr/>
        </p:nvSpPr>
        <p:spPr>
          <a:xfrm>
            <a:off x="5780567" y="2874241"/>
            <a:ext cx="3398875" cy="1446550"/>
          </a:xfrm>
          <a:prstGeom prst="rect">
            <a:avLst/>
          </a:prstGeom>
          <a:noFill/>
        </p:spPr>
        <p:txBody>
          <a:bodyPr wrap="square" rtlCol="0">
            <a:spAutoFit/>
          </a:bodyPr>
          <a:lstStyle/>
          <a:p>
            <a:r>
              <a:rPr lang="es-MX" sz="8800" b="1" dirty="0" smtClean="0">
                <a:solidFill>
                  <a:srgbClr val="002060"/>
                </a:solidFill>
                <a:latin typeface="Arial Rounded MT Bold" panose="020F0704030504030204" pitchFamily="34" charset="0"/>
              </a:rPr>
              <a:t>2024</a:t>
            </a:r>
            <a:endParaRPr lang="es-419" sz="8800" b="1" dirty="0">
              <a:solidFill>
                <a:srgbClr val="002060"/>
              </a:solidFill>
              <a:latin typeface="Arial Rounded MT Bold" panose="020F0704030504030204" pitchFamily="34" charset="0"/>
            </a:endParaRPr>
          </a:p>
        </p:txBody>
      </p:sp>
      <p:sp>
        <p:nvSpPr>
          <p:cNvPr id="22" name="CuadroTexto 21">
            <a:extLst>
              <a:ext uri="{FF2B5EF4-FFF2-40B4-BE49-F238E27FC236}">
                <a16:creationId xmlns:a16="http://schemas.microsoft.com/office/drawing/2014/main" id="{2870CA61-DB10-3237-3C9C-02DAF2D3F90A}"/>
              </a:ext>
            </a:extLst>
          </p:cNvPr>
          <p:cNvSpPr txBox="1"/>
          <p:nvPr/>
        </p:nvSpPr>
        <p:spPr>
          <a:xfrm>
            <a:off x="2731539" y="4687914"/>
            <a:ext cx="6019172" cy="461665"/>
          </a:xfrm>
          <a:prstGeom prst="rect">
            <a:avLst/>
          </a:prstGeom>
          <a:noFill/>
        </p:spPr>
        <p:txBody>
          <a:bodyPr wrap="square" rtlCol="0">
            <a:spAutoFit/>
          </a:bodyPr>
          <a:lstStyle/>
          <a:p>
            <a:r>
              <a:rPr lang="es-MX" sz="2400" b="1" dirty="0">
                <a:solidFill>
                  <a:srgbClr val="002060"/>
                </a:solidFill>
                <a:latin typeface="Arial Rounded MT Bold" panose="020F0704030504030204" pitchFamily="34" charset="0"/>
              </a:rPr>
              <a:t>01 de enero al 31 de Diciembre de </a:t>
            </a:r>
            <a:r>
              <a:rPr lang="es-MX" sz="2400" b="1" dirty="0" smtClean="0">
                <a:solidFill>
                  <a:srgbClr val="002060"/>
                </a:solidFill>
                <a:latin typeface="Arial Rounded MT Bold" panose="020F0704030504030204" pitchFamily="34" charset="0"/>
              </a:rPr>
              <a:t>2024</a:t>
            </a:r>
            <a:endParaRPr lang="es-419" sz="2400" b="1" dirty="0">
              <a:solidFill>
                <a:srgbClr val="002060"/>
              </a:solidFill>
              <a:latin typeface="Arial Rounded MT Bold" panose="020F0704030504030204" pitchFamily="34" charset="0"/>
            </a:endParaRPr>
          </a:p>
        </p:txBody>
      </p:sp>
      <p:sp>
        <p:nvSpPr>
          <p:cNvPr id="23" name="CuadroTexto 22">
            <a:extLst>
              <a:ext uri="{FF2B5EF4-FFF2-40B4-BE49-F238E27FC236}">
                <a16:creationId xmlns:a16="http://schemas.microsoft.com/office/drawing/2014/main" id="{E8A47E38-2BCE-6EFB-7F93-F1E02D0F4AE4}"/>
              </a:ext>
            </a:extLst>
          </p:cNvPr>
          <p:cNvSpPr txBox="1"/>
          <p:nvPr/>
        </p:nvSpPr>
        <p:spPr>
          <a:xfrm>
            <a:off x="2238082" y="5230517"/>
            <a:ext cx="7006085" cy="461665"/>
          </a:xfrm>
          <a:prstGeom prst="rect">
            <a:avLst/>
          </a:prstGeom>
          <a:noFill/>
        </p:spPr>
        <p:txBody>
          <a:bodyPr wrap="square" rtlCol="0">
            <a:spAutoFit/>
          </a:bodyPr>
          <a:lstStyle/>
          <a:p>
            <a:pPr algn="ctr"/>
            <a:r>
              <a:rPr lang="es-MX" sz="2400" b="1" dirty="0">
                <a:solidFill>
                  <a:srgbClr val="002060"/>
                </a:solidFill>
                <a:latin typeface="Arial Rounded MT Bold" panose="020F0704030504030204" pitchFamily="34" charset="0"/>
              </a:rPr>
              <a:t>Vocal Principal Sra. Sandra Haro Espinoza</a:t>
            </a:r>
            <a:endParaRPr lang="es-419" sz="2400" b="1" dirty="0">
              <a:solidFill>
                <a:srgbClr val="002060"/>
              </a:solidFill>
              <a:latin typeface="Arial Rounded MT Bold" panose="020F0704030504030204" pitchFamily="34" charset="0"/>
            </a:endParaRPr>
          </a:p>
        </p:txBody>
      </p:sp>
      <p:grpSp>
        <p:nvGrpSpPr>
          <p:cNvPr id="3" name="Grupo 2">
            <a:extLst>
              <a:ext uri="{FF2B5EF4-FFF2-40B4-BE49-F238E27FC236}">
                <a16:creationId xmlns:a16="http://schemas.microsoft.com/office/drawing/2014/main" id="{315E2B64-0E10-9BEF-F6BD-8476AFB2EA2B}"/>
              </a:ext>
            </a:extLst>
          </p:cNvPr>
          <p:cNvGrpSpPr/>
          <p:nvPr/>
        </p:nvGrpSpPr>
        <p:grpSpPr>
          <a:xfrm>
            <a:off x="2731538" y="4307790"/>
            <a:ext cx="6027458" cy="191312"/>
            <a:chOff x="2731538" y="4307790"/>
            <a:chExt cx="6027458" cy="191312"/>
          </a:xfrm>
        </p:grpSpPr>
        <p:sp>
          <p:nvSpPr>
            <p:cNvPr id="6" name="CuadroTexto 5">
              <a:extLst>
                <a:ext uri="{FF2B5EF4-FFF2-40B4-BE49-F238E27FC236}">
                  <a16:creationId xmlns:a16="http://schemas.microsoft.com/office/drawing/2014/main" id="{F3CA653D-95F1-4313-EB4E-E2B6DA5A8028}"/>
                </a:ext>
              </a:extLst>
            </p:cNvPr>
            <p:cNvSpPr txBox="1"/>
            <p:nvPr/>
          </p:nvSpPr>
          <p:spPr>
            <a:xfrm>
              <a:off x="2731538" y="4319102"/>
              <a:ext cx="2812011" cy="180000"/>
            </a:xfrm>
            <a:prstGeom prst="rect">
              <a:avLst/>
            </a:prstGeom>
            <a:solidFill>
              <a:srgbClr val="FFFF00"/>
            </a:solidFill>
          </p:spPr>
          <p:txBody>
            <a:bodyPr wrap="square" rtlCol="0">
              <a:spAutoFit/>
            </a:bodyPr>
            <a:lstStyle/>
            <a:p>
              <a:endParaRPr lang="es-419" dirty="0"/>
            </a:p>
          </p:txBody>
        </p:sp>
        <p:sp>
          <p:nvSpPr>
            <p:cNvPr id="7" name="CuadroTexto 6">
              <a:extLst>
                <a:ext uri="{FF2B5EF4-FFF2-40B4-BE49-F238E27FC236}">
                  <a16:creationId xmlns:a16="http://schemas.microsoft.com/office/drawing/2014/main" id="{D0B3911C-42B9-5270-6737-51AA629F1B1E}"/>
                </a:ext>
              </a:extLst>
            </p:cNvPr>
            <p:cNvSpPr txBox="1"/>
            <p:nvPr/>
          </p:nvSpPr>
          <p:spPr>
            <a:xfrm>
              <a:off x="5543549" y="4312558"/>
              <a:ext cx="1620000" cy="180000"/>
            </a:xfrm>
            <a:prstGeom prst="rect">
              <a:avLst/>
            </a:prstGeom>
            <a:solidFill>
              <a:srgbClr val="002060"/>
            </a:solidFill>
          </p:spPr>
          <p:txBody>
            <a:bodyPr wrap="square" rtlCol="0">
              <a:spAutoFit/>
            </a:bodyPr>
            <a:lstStyle/>
            <a:p>
              <a:endParaRPr lang="es-419" dirty="0"/>
            </a:p>
          </p:txBody>
        </p:sp>
        <p:sp>
          <p:nvSpPr>
            <p:cNvPr id="8" name="CuadroTexto 7">
              <a:extLst>
                <a:ext uri="{FF2B5EF4-FFF2-40B4-BE49-F238E27FC236}">
                  <a16:creationId xmlns:a16="http://schemas.microsoft.com/office/drawing/2014/main" id="{6D161F63-AF98-202B-327D-89A40CC16452}"/>
                </a:ext>
              </a:extLst>
            </p:cNvPr>
            <p:cNvSpPr txBox="1"/>
            <p:nvPr/>
          </p:nvSpPr>
          <p:spPr>
            <a:xfrm>
              <a:off x="7138996" y="4307790"/>
              <a:ext cx="1620000" cy="180000"/>
            </a:xfrm>
            <a:prstGeom prst="rect">
              <a:avLst/>
            </a:prstGeom>
            <a:solidFill>
              <a:srgbClr val="FF0000"/>
            </a:solidFill>
          </p:spPr>
          <p:txBody>
            <a:bodyPr wrap="square" rtlCol="0">
              <a:spAutoFit/>
            </a:bodyPr>
            <a:lstStyle/>
            <a:p>
              <a:endParaRPr lang="es-419" dirty="0"/>
            </a:p>
          </p:txBody>
        </p:sp>
      </p:grpSp>
      <p:pic>
        <p:nvPicPr>
          <p:cNvPr id="12" name="Imagen 11"/>
          <p:cNvPicPr>
            <a:picLocks noChangeAspect="1"/>
          </p:cNvPicPr>
          <p:nvPr/>
        </p:nvPicPr>
        <p:blipFill rotWithShape="1">
          <a:blip r:embed="rId2">
            <a:extLst>
              <a:ext uri="{28A0092B-C50C-407E-A947-70E740481C1C}">
                <a14:useLocalDpi xmlns:a14="http://schemas.microsoft.com/office/drawing/2010/main" val="0"/>
              </a:ext>
            </a:extLst>
          </a:blip>
          <a:srcRect l="23512" t="13125" r="17559" b="18750"/>
          <a:stretch/>
        </p:blipFill>
        <p:spPr>
          <a:xfrm>
            <a:off x="1552575" y="485580"/>
            <a:ext cx="2219033" cy="1832382"/>
          </a:xfrm>
          <a:prstGeom prst="rect">
            <a:avLst/>
          </a:prstGeom>
        </p:spPr>
      </p:pic>
      <p:pic>
        <p:nvPicPr>
          <p:cNvPr id="15" name="Imagen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278" y="5302204"/>
            <a:ext cx="2706594" cy="2265409"/>
          </a:xfrm>
          <a:prstGeom prst="rect">
            <a:avLst/>
          </a:prstGeom>
        </p:spPr>
      </p:pic>
    </p:spTree>
    <p:extLst>
      <p:ext uri="{BB962C8B-B14F-4D97-AF65-F5344CB8AC3E}">
        <p14:creationId xmlns:p14="http://schemas.microsoft.com/office/powerpoint/2010/main" val="272332560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CuadroTexto 21">
            <a:extLst>
              <a:ext uri="{FF2B5EF4-FFF2-40B4-BE49-F238E27FC236}">
                <a16:creationId xmlns:a16="http://schemas.microsoft.com/office/drawing/2014/main" id="{2870CA61-DB10-3237-3C9C-02DAF2D3F90A}"/>
              </a:ext>
            </a:extLst>
          </p:cNvPr>
          <p:cNvSpPr txBox="1"/>
          <p:nvPr/>
        </p:nvSpPr>
        <p:spPr>
          <a:xfrm>
            <a:off x="2133601" y="197897"/>
            <a:ext cx="7222434" cy="1200329"/>
          </a:xfrm>
          <a:prstGeom prst="rect">
            <a:avLst/>
          </a:prstGeom>
          <a:noFill/>
        </p:spPr>
        <p:txBody>
          <a:bodyPr wrap="square" rtlCol="0">
            <a:spAutoFit/>
          </a:bodyPr>
          <a:lstStyle/>
          <a:p>
            <a:pPr algn="ctr"/>
            <a:r>
              <a:rPr lang="es-MX" sz="3600" b="1" dirty="0">
                <a:solidFill>
                  <a:srgbClr val="002060"/>
                </a:solidFill>
                <a:latin typeface="Arial Rounded MT Bold" panose="020F0704030504030204" pitchFamily="34" charset="0"/>
              </a:rPr>
              <a:t>RENDICIÓN DE CUENTAS PERÍODO FISCAL </a:t>
            </a:r>
            <a:r>
              <a:rPr lang="es-MX" sz="3600" b="1" dirty="0" smtClean="0">
                <a:solidFill>
                  <a:srgbClr val="002060"/>
                </a:solidFill>
                <a:latin typeface="Arial Rounded MT Bold" panose="020F0704030504030204" pitchFamily="34" charset="0"/>
              </a:rPr>
              <a:t>2024</a:t>
            </a:r>
            <a:endParaRPr lang="es-419" sz="3600" b="1" dirty="0">
              <a:solidFill>
                <a:srgbClr val="002060"/>
              </a:solidFill>
              <a:latin typeface="Arial Rounded MT Bold" panose="020F0704030504030204" pitchFamily="34" charset="0"/>
            </a:endParaRPr>
          </a:p>
        </p:txBody>
      </p:sp>
      <p:pic>
        <p:nvPicPr>
          <p:cNvPr id="9" name="Imagen 8"/>
          <p:cNvPicPr>
            <a:picLocks noChangeAspect="1"/>
          </p:cNvPicPr>
          <p:nvPr/>
        </p:nvPicPr>
        <p:blipFill rotWithShape="1">
          <a:blip r:embed="rId2">
            <a:extLst>
              <a:ext uri="{28A0092B-C50C-407E-A947-70E740481C1C}">
                <a14:useLocalDpi xmlns:a14="http://schemas.microsoft.com/office/drawing/2010/main" val="0"/>
              </a:ext>
            </a:extLst>
          </a:blip>
          <a:srcRect l="23512" t="13125" r="17559" b="18750"/>
          <a:stretch/>
        </p:blipFill>
        <p:spPr>
          <a:xfrm>
            <a:off x="775992" y="0"/>
            <a:ext cx="1533526" cy="1266320"/>
          </a:xfrm>
          <a:prstGeom prst="rect">
            <a:avLst/>
          </a:prstGeom>
        </p:spPr>
      </p:pic>
      <p:pic>
        <p:nvPicPr>
          <p:cNvPr id="10" name="Imagen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278" y="5302204"/>
            <a:ext cx="2706594" cy="2265409"/>
          </a:xfrm>
          <a:prstGeom prst="rect">
            <a:avLst/>
          </a:prstGeom>
        </p:spPr>
      </p:pic>
      <p:sp>
        <p:nvSpPr>
          <p:cNvPr id="2" name="Rectángulo 1"/>
          <p:cNvSpPr/>
          <p:nvPr/>
        </p:nvSpPr>
        <p:spPr>
          <a:xfrm>
            <a:off x="490538" y="1596123"/>
            <a:ext cx="3724275" cy="4247317"/>
          </a:xfrm>
          <a:prstGeom prst="rect">
            <a:avLst/>
          </a:prstGeom>
        </p:spPr>
        <p:txBody>
          <a:bodyPr wrap="square">
            <a:spAutoFit/>
          </a:bodyPr>
          <a:lstStyle/>
          <a:p>
            <a:pPr algn="just"/>
            <a:r>
              <a:rPr lang="es-ES" sz="3000" b="1" dirty="0" smtClean="0">
                <a:solidFill>
                  <a:srgbClr val="FF0000"/>
                </a:solidFill>
              </a:rPr>
              <a:t>CON VARIOS COMERCIANTES Y PERSONAL DE LOGISTICA DEL GAD SE REALIZO LA PRIMERA REUNION PARA PLANIFICAR LAS REGATAS EL LAUREL 2024</a:t>
            </a:r>
            <a:endParaRPr lang="es-ES" sz="3000" b="1" dirty="0">
              <a:solidFill>
                <a:srgbClr val="FF0000"/>
              </a:solidFill>
            </a:endParaRPr>
          </a:p>
        </p:txBody>
      </p:sp>
      <p:pic>
        <p:nvPicPr>
          <p:cNvPr id="3" name="Imagen 2"/>
          <p:cNvPicPr>
            <a:picLocks noChangeAspect="1"/>
          </p:cNvPicPr>
          <p:nvPr/>
        </p:nvPicPr>
        <p:blipFill rotWithShape="1">
          <a:blip r:embed="rId4"/>
          <a:srcRect l="28313" t="48936" r="49711" b="21319"/>
          <a:stretch/>
        </p:blipFill>
        <p:spPr>
          <a:xfrm>
            <a:off x="4729163" y="1800225"/>
            <a:ext cx="5200649" cy="3957638"/>
          </a:xfrm>
          <a:prstGeom prst="rect">
            <a:avLst/>
          </a:prstGeom>
        </p:spPr>
      </p:pic>
    </p:spTree>
    <p:extLst>
      <p:ext uri="{BB962C8B-B14F-4D97-AF65-F5344CB8AC3E}">
        <p14:creationId xmlns:p14="http://schemas.microsoft.com/office/powerpoint/2010/main" val="335841143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CuadroTexto 21">
            <a:extLst>
              <a:ext uri="{FF2B5EF4-FFF2-40B4-BE49-F238E27FC236}">
                <a16:creationId xmlns:a16="http://schemas.microsoft.com/office/drawing/2014/main" id="{2870CA61-DB10-3237-3C9C-02DAF2D3F90A}"/>
              </a:ext>
            </a:extLst>
          </p:cNvPr>
          <p:cNvSpPr txBox="1"/>
          <p:nvPr/>
        </p:nvSpPr>
        <p:spPr>
          <a:xfrm>
            <a:off x="2133601" y="197897"/>
            <a:ext cx="7222434" cy="1200329"/>
          </a:xfrm>
          <a:prstGeom prst="rect">
            <a:avLst/>
          </a:prstGeom>
          <a:noFill/>
        </p:spPr>
        <p:txBody>
          <a:bodyPr wrap="square" rtlCol="0">
            <a:spAutoFit/>
          </a:bodyPr>
          <a:lstStyle/>
          <a:p>
            <a:pPr algn="ctr"/>
            <a:r>
              <a:rPr lang="es-MX" sz="3600" b="1" dirty="0">
                <a:solidFill>
                  <a:srgbClr val="002060"/>
                </a:solidFill>
                <a:latin typeface="Arial Rounded MT Bold" panose="020F0704030504030204" pitchFamily="34" charset="0"/>
              </a:rPr>
              <a:t>RENDICIÓN DE CUENTAS PERÍODO FISCAL </a:t>
            </a:r>
            <a:r>
              <a:rPr lang="es-MX" sz="3600" b="1" dirty="0" smtClean="0">
                <a:solidFill>
                  <a:srgbClr val="002060"/>
                </a:solidFill>
                <a:latin typeface="Arial Rounded MT Bold" panose="020F0704030504030204" pitchFamily="34" charset="0"/>
              </a:rPr>
              <a:t>2024</a:t>
            </a:r>
            <a:endParaRPr lang="es-419" sz="3600" b="1" dirty="0">
              <a:solidFill>
                <a:srgbClr val="002060"/>
              </a:solidFill>
              <a:latin typeface="Arial Rounded MT Bold" panose="020F0704030504030204" pitchFamily="34" charset="0"/>
            </a:endParaRPr>
          </a:p>
        </p:txBody>
      </p:sp>
      <p:pic>
        <p:nvPicPr>
          <p:cNvPr id="9" name="Imagen 8"/>
          <p:cNvPicPr>
            <a:picLocks noChangeAspect="1"/>
          </p:cNvPicPr>
          <p:nvPr/>
        </p:nvPicPr>
        <p:blipFill rotWithShape="1">
          <a:blip r:embed="rId2">
            <a:extLst>
              <a:ext uri="{28A0092B-C50C-407E-A947-70E740481C1C}">
                <a14:useLocalDpi xmlns:a14="http://schemas.microsoft.com/office/drawing/2010/main" val="0"/>
              </a:ext>
            </a:extLst>
          </a:blip>
          <a:srcRect l="23512" t="13125" r="17559" b="18750"/>
          <a:stretch/>
        </p:blipFill>
        <p:spPr>
          <a:xfrm>
            <a:off x="775992" y="0"/>
            <a:ext cx="1533526" cy="1266320"/>
          </a:xfrm>
          <a:prstGeom prst="rect">
            <a:avLst/>
          </a:prstGeom>
        </p:spPr>
      </p:pic>
      <p:pic>
        <p:nvPicPr>
          <p:cNvPr id="10" name="Imagen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278" y="5302204"/>
            <a:ext cx="2706594" cy="2265409"/>
          </a:xfrm>
          <a:prstGeom prst="rect">
            <a:avLst/>
          </a:prstGeom>
        </p:spPr>
      </p:pic>
      <p:sp>
        <p:nvSpPr>
          <p:cNvPr id="2" name="Rectángulo 1"/>
          <p:cNvSpPr/>
          <p:nvPr/>
        </p:nvSpPr>
        <p:spPr>
          <a:xfrm>
            <a:off x="419100" y="1724323"/>
            <a:ext cx="3195638" cy="3539430"/>
          </a:xfrm>
          <a:prstGeom prst="rect">
            <a:avLst/>
          </a:prstGeom>
        </p:spPr>
        <p:txBody>
          <a:bodyPr wrap="square">
            <a:spAutoFit/>
          </a:bodyPr>
          <a:lstStyle/>
          <a:p>
            <a:pPr algn="just"/>
            <a:r>
              <a:rPr lang="es-ES" sz="2800" b="1" dirty="0" smtClean="0">
                <a:solidFill>
                  <a:srgbClr val="FF0000"/>
                </a:solidFill>
              </a:rPr>
              <a:t>LA PREFECTA DEL GUAYAS REALIZO LA ENTREGA DEL BONO AGRICOLA A BENEFICIO DE LAS PERSONAS QUE PERDIERON SUS COSECHAS.</a:t>
            </a:r>
            <a:endParaRPr lang="es-ES" sz="2800" b="1" dirty="0">
              <a:solidFill>
                <a:srgbClr val="FF0000"/>
              </a:solidFill>
            </a:endParaRPr>
          </a:p>
        </p:txBody>
      </p:sp>
      <p:pic>
        <p:nvPicPr>
          <p:cNvPr id="3" name="Imagen 2"/>
          <p:cNvPicPr>
            <a:picLocks noChangeAspect="1"/>
          </p:cNvPicPr>
          <p:nvPr/>
        </p:nvPicPr>
        <p:blipFill rotWithShape="1">
          <a:blip r:embed="rId4"/>
          <a:srcRect l="28319" t="41172" r="49493" b="31322"/>
          <a:stretch/>
        </p:blipFill>
        <p:spPr>
          <a:xfrm>
            <a:off x="4186238" y="1724323"/>
            <a:ext cx="6057900" cy="4222172"/>
          </a:xfrm>
          <a:prstGeom prst="rect">
            <a:avLst/>
          </a:prstGeom>
        </p:spPr>
      </p:pic>
    </p:spTree>
    <p:extLst>
      <p:ext uri="{BB962C8B-B14F-4D97-AF65-F5344CB8AC3E}">
        <p14:creationId xmlns:p14="http://schemas.microsoft.com/office/powerpoint/2010/main" val="174913284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CuadroTexto 21">
            <a:extLst>
              <a:ext uri="{FF2B5EF4-FFF2-40B4-BE49-F238E27FC236}">
                <a16:creationId xmlns:a16="http://schemas.microsoft.com/office/drawing/2014/main" id="{2870CA61-DB10-3237-3C9C-02DAF2D3F90A}"/>
              </a:ext>
            </a:extLst>
          </p:cNvPr>
          <p:cNvSpPr txBox="1"/>
          <p:nvPr/>
        </p:nvSpPr>
        <p:spPr>
          <a:xfrm>
            <a:off x="2133601" y="197897"/>
            <a:ext cx="7222434" cy="1200329"/>
          </a:xfrm>
          <a:prstGeom prst="rect">
            <a:avLst/>
          </a:prstGeom>
          <a:noFill/>
        </p:spPr>
        <p:txBody>
          <a:bodyPr wrap="square" rtlCol="0">
            <a:spAutoFit/>
          </a:bodyPr>
          <a:lstStyle/>
          <a:p>
            <a:pPr algn="ctr"/>
            <a:r>
              <a:rPr lang="es-MX" sz="3600" b="1" dirty="0">
                <a:solidFill>
                  <a:srgbClr val="002060"/>
                </a:solidFill>
                <a:latin typeface="Arial Rounded MT Bold" panose="020F0704030504030204" pitchFamily="34" charset="0"/>
              </a:rPr>
              <a:t>RENDICIÓN DE CUENTAS PERÍODO FISCAL </a:t>
            </a:r>
            <a:r>
              <a:rPr lang="es-MX" sz="3600" b="1" dirty="0" smtClean="0">
                <a:solidFill>
                  <a:srgbClr val="002060"/>
                </a:solidFill>
                <a:latin typeface="Arial Rounded MT Bold" panose="020F0704030504030204" pitchFamily="34" charset="0"/>
              </a:rPr>
              <a:t>2024</a:t>
            </a:r>
            <a:endParaRPr lang="es-419" sz="3600" b="1" dirty="0">
              <a:solidFill>
                <a:srgbClr val="002060"/>
              </a:solidFill>
              <a:latin typeface="Arial Rounded MT Bold" panose="020F0704030504030204" pitchFamily="34" charset="0"/>
            </a:endParaRPr>
          </a:p>
        </p:txBody>
      </p:sp>
      <p:pic>
        <p:nvPicPr>
          <p:cNvPr id="9" name="Imagen 8"/>
          <p:cNvPicPr>
            <a:picLocks noChangeAspect="1"/>
          </p:cNvPicPr>
          <p:nvPr/>
        </p:nvPicPr>
        <p:blipFill rotWithShape="1">
          <a:blip r:embed="rId2">
            <a:extLst>
              <a:ext uri="{28A0092B-C50C-407E-A947-70E740481C1C}">
                <a14:useLocalDpi xmlns:a14="http://schemas.microsoft.com/office/drawing/2010/main" val="0"/>
              </a:ext>
            </a:extLst>
          </a:blip>
          <a:srcRect l="23512" t="13125" r="17559" b="18750"/>
          <a:stretch/>
        </p:blipFill>
        <p:spPr>
          <a:xfrm>
            <a:off x="775992" y="0"/>
            <a:ext cx="1533526" cy="1266320"/>
          </a:xfrm>
          <a:prstGeom prst="rect">
            <a:avLst/>
          </a:prstGeom>
        </p:spPr>
      </p:pic>
      <p:pic>
        <p:nvPicPr>
          <p:cNvPr id="10" name="Imagen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278" y="5302204"/>
            <a:ext cx="2706594" cy="2265409"/>
          </a:xfrm>
          <a:prstGeom prst="rect">
            <a:avLst/>
          </a:prstGeom>
        </p:spPr>
      </p:pic>
      <p:sp>
        <p:nvSpPr>
          <p:cNvPr id="2" name="Rectángulo 1"/>
          <p:cNvSpPr/>
          <p:nvPr/>
        </p:nvSpPr>
        <p:spPr>
          <a:xfrm>
            <a:off x="2907115" y="1398226"/>
            <a:ext cx="5697522" cy="646331"/>
          </a:xfrm>
          <a:prstGeom prst="rect">
            <a:avLst/>
          </a:prstGeom>
        </p:spPr>
        <p:txBody>
          <a:bodyPr wrap="none">
            <a:spAutoFit/>
          </a:bodyPr>
          <a:lstStyle/>
          <a:p>
            <a:r>
              <a:rPr lang="es-ES" sz="3600" b="1" dirty="0" smtClean="0">
                <a:solidFill>
                  <a:srgbClr val="FF0000"/>
                </a:solidFill>
              </a:rPr>
              <a:t>REGATAS EL LAUREL 2024</a:t>
            </a:r>
            <a:endParaRPr lang="es-ES" sz="3600" b="1" dirty="0">
              <a:solidFill>
                <a:srgbClr val="FF0000"/>
              </a:solidFill>
            </a:endParaRPr>
          </a:p>
        </p:txBody>
      </p:sp>
      <p:pic>
        <p:nvPicPr>
          <p:cNvPr id="3" name="Imagen 2"/>
          <p:cNvPicPr>
            <a:picLocks noChangeAspect="1"/>
          </p:cNvPicPr>
          <p:nvPr/>
        </p:nvPicPr>
        <p:blipFill rotWithShape="1">
          <a:blip r:embed="rId4"/>
          <a:srcRect l="28032" t="44011" r="50007" b="28694"/>
          <a:stretch/>
        </p:blipFill>
        <p:spPr>
          <a:xfrm>
            <a:off x="2670477" y="2044557"/>
            <a:ext cx="6148682" cy="4296672"/>
          </a:xfrm>
          <a:prstGeom prst="rect">
            <a:avLst/>
          </a:prstGeom>
        </p:spPr>
      </p:pic>
    </p:spTree>
    <p:extLst>
      <p:ext uri="{BB962C8B-B14F-4D97-AF65-F5344CB8AC3E}">
        <p14:creationId xmlns:p14="http://schemas.microsoft.com/office/powerpoint/2010/main" val="241751934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CuadroTexto 21">
            <a:extLst>
              <a:ext uri="{FF2B5EF4-FFF2-40B4-BE49-F238E27FC236}">
                <a16:creationId xmlns:a16="http://schemas.microsoft.com/office/drawing/2014/main" id="{2870CA61-DB10-3237-3C9C-02DAF2D3F90A}"/>
              </a:ext>
            </a:extLst>
          </p:cNvPr>
          <p:cNvSpPr txBox="1"/>
          <p:nvPr/>
        </p:nvSpPr>
        <p:spPr>
          <a:xfrm>
            <a:off x="2133601" y="197897"/>
            <a:ext cx="7222434" cy="1200329"/>
          </a:xfrm>
          <a:prstGeom prst="rect">
            <a:avLst/>
          </a:prstGeom>
          <a:noFill/>
        </p:spPr>
        <p:txBody>
          <a:bodyPr wrap="square" rtlCol="0">
            <a:spAutoFit/>
          </a:bodyPr>
          <a:lstStyle/>
          <a:p>
            <a:pPr algn="ctr"/>
            <a:r>
              <a:rPr lang="es-MX" sz="3600" b="1" dirty="0">
                <a:solidFill>
                  <a:srgbClr val="002060"/>
                </a:solidFill>
                <a:latin typeface="Arial Rounded MT Bold" panose="020F0704030504030204" pitchFamily="34" charset="0"/>
              </a:rPr>
              <a:t>RENDICIÓN DE CUENTAS PERÍODO FISCAL </a:t>
            </a:r>
            <a:r>
              <a:rPr lang="es-MX" sz="3600" b="1" dirty="0" smtClean="0">
                <a:solidFill>
                  <a:srgbClr val="002060"/>
                </a:solidFill>
                <a:latin typeface="Arial Rounded MT Bold" panose="020F0704030504030204" pitchFamily="34" charset="0"/>
              </a:rPr>
              <a:t>2024</a:t>
            </a:r>
            <a:endParaRPr lang="es-419" sz="3600" b="1" dirty="0">
              <a:solidFill>
                <a:srgbClr val="002060"/>
              </a:solidFill>
              <a:latin typeface="Arial Rounded MT Bold" panose="020F0704030504030204" pitchFamily="34" charset="0"/>
            </a:endParaRPr>
          </a:p>
        </p:txBody>
      </p:sp>
      <p:pic>
        <p:nvPicPr>
          <p:cNvPr id="9" name="Imagen 8"/>
          <p:cNvPicPr>
            <a:picLocks noChangeAspect="1"/>
          </p:cNvPicPr>
          <p:nvPr/>
        </p:nvPicPr>
        <p:blipFill rotWithShape="1">
          <a:blip r:embed="rId2">
            <a:extLst>
              <a:ext uri="{28A0092B-C50C-407E-A947-70E740481C1C}">
                <a14:useLocalDpi xmlns:a14="http://schemas.microsoft.com/office/drawing/2010/main" val="0"/>
              </a:ext>
            </a:extLst>
          </a:blip>
          <a:srcRect l="23512" t="13125" r="17559" b="18750"/>
          <a:stretch/>
        </p:blipFill>
        <p:spPr>
          <a:xfrm>
            <a:off x="775992" y="0"/>
            <a:ext cx="1533526" cy="1266320"/>
          </a:xfrm>
          <a:prstGeom prst="rect">
            <a:avLst/>
          </a:prstGeom>
        </p:spPr>
      </p:pic>
      <p:pic>
        <p:nvPicPr>
          <p:cNvPr id="10" name="Imagen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278" y="5302204"/>
            <a:ext cx="2706594" cy="2265409"/>
          </a:xfrm>
          <a:prstGeom prst="rect">
            <a:avLst/>
          </a:prstGeom>
        </p:spPr>
      </p:pic>
      <p:sp>
        <p:nvSpPr>
          <p:cNvPr id="2" name="Rectángulo 1"/>
          <p:cNvSpPr/>
          <p:nvPr/>
        </p:nvSpPr>
        <p:spPr>
          <a:xfrm>
            <a:off x="199278" y="1464216"/>
            <a:ext cx="3529760" cy="4401205"/>
          </a:xfrm>
          <a:prstGeom prst="rect">
            <a:avLst/>
          </a:prstGeom>
        </p:spPr>
        <p:txBody>
          <a:bodyPr wrap="square">
            <a:spAutoFit/>
          </a:bodyPr>
          <a:lstStyle/>
          <a:p>
            <a:pPr algn="just"/>
            <a:r>
              <a:rPr lang="es-ES" sz="2800" b="1" dirty="0" smtClean="0">
                <a:solidFill>
                  <a:srgbClr val="FF0000"/>
                </a:solidFill>
              </a:rPr>
              <a:t>CLAUSURA DEL VACACIONAL 2024 NIÑOS, NIÑAS Y JÓVENES PARTICIPARON DEL VACACIONAL DE DANZA, PINTURA Y NATACIÓN ORGANIZADO POR EL GAD EL LAUREL.</a:t>
            </a:r>
            <a:endParaRPr lang="es-ES" sz="2800" b="1" dirty="0">
              <a:solidFill>
                <a:srgbClr val="FF0000"/>
              </a:solidFill>
            </a:endParaRPr>
          </a:p>
        </p:txBody>
      </p:sp>
      <p:pic>
        <p:nvPicPr>
          <p:cNvPr id="3" name="Imagen 2"/>
          <p:cNvPicPr>
            <a:picLocks noChangeAspect="1"/>
          </p:cNvPicPr>
          <p:nvPr/>
        </p:nvPicPr>
        <p:blipFill rotWithShape="1">
          <a:blip r:embed="rId4"/>
          <a:srcRect l="28224" t="42621" r="49822" b="27893"/>
          <a:stretch/>
        </p:blipFill>
        <p:spPr>
          <a:xfrm>
            <a:off x="3986211" y="1596123"/>
            <a:ext cx="5872163" cy="4434079"/>
          </a:xfrm>
          <a:prstGeom prst="rect">
            <a:avLst/>
          </a:prstGeom>
        </p:spPr>
      </p:pic>
    </p:spTree>
    <p:extLst>
      <p:ext uri="{BB962C8B-B14F-4D97-AF65-F5344CB8AC3E}">
        <p14:creationId xmlns:p14="http://schemas.microsoft.com/office/powerpoint/2010/main" val="135076442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CuadroTexto 21">
            <a:extLst>
              <a:ext uri="{FF2B5EF4-FFF2-40B4-BE49-F238E27FC236}">
                <a16:creationId xmlns:a16="http://schemas.microsoft.com/office/drawing/2014/main" id="{2870CA61-DB10-3237-3C9C-02DAF2D3F90A}"/>
              </a:ext>
            </a:extLst>
          </p:cNvPr>
          <p:cNvSpPr txBox="1"/>
          <p:nvPr/>
        </p:nvSpPr>
        <p:spPr>
          <a:xfrm>
            <a:off x="2133601" y="197897"/>
            <a:ext cx="7222434" cy="1200329"/>
          </a:xfrm>
          <a:prstGeom prst="rect">
            <a:avLst/>
          </a:prstGeom>
          <a:noFill/>
        </p:spPr>
        <p:txBody>
          <a:bodyPr wrap="square" rtlCol="0">
            <a:spAutoFit/>
          </a:bodyPr>
          <a:lstStyle/>
          <a:p>
            <a:pPr algn="ctr"/>
            <a:r>
              <a:rPr lang="es-MX" sz="3600" b="1" dirty="0">
                <a:solidFill>
                  <a:srgbClr val="002060"/>
                </a:solidFill>
                <a:latin typeface="Arial Rounded MT Bold" panose="020F0704030504030204" pitchFamily="34" charset="0"/>
              </a:rPr>
              <a:t>RENDICIÓN DE CUENTAS PERÍODO FISCAL </a:t>
            </a:r>
            <a:r>
              <a:rPr lang="es-MX" sz="3600" b="1" dirty="0" smtClean="0">
                <a:solidFill>
                  <a:srgbClr val="002060"/>
                </a:solidFill>
                <a:latin typeface="Arial Rounded MT Bold" panose="020F0704030504030204" pitchFamily="34" charset="0"/>
              </a:rPr>
              <a:t>2024</a:t>
            </a:r>
            <a:endParaRPr lang="es-419" sz="3600" b="1" dirty="0">
              <a:solidFill>
                <a:srgbClr val="002060"/>
              </a:solidFill>
              <a:latin typeface="Arial Rounded MT Bold" panose="020F0704030504030204" pitchFamily="34" charset="0"/>
            </a:endParaRPr>
          </a:p>
        </p:txBody>
      </p:sp>
      <p:pic>
        <p:nvPicPr>
          <p:cNvPr id="9" name="Imagen 8"/>
          <p:cNvPicPr>
            <a:picLocks noChangeAspect="1"/>
          </p:cNvPicPr>
          <p:nvPr/>
        </p:nvPicPr>
        <p:blipFill rotWithShape="1">
          <a:blip r:embed="rId2">
            <a:extLst>
              <a:ext uri="{28A0092B-C50C-407E-A947-70E740481C1C}">
                <a14:useLocalDpi xmlns:a14="http://schemas.microsoft.com/office/drawing/2010/main" val="0"/>
              </a:ext>
            </a:extLst>
          </a:blip>
          <a:srcRect l="23512" t="13125" r="17559" b="18750"/>
          <a:stretch/>
        </p:blipFill>
        <p:spPr>
          <a:xfrm>
            <a:off x="775992" y="0"/>
            <a:ext cx="1533526" cy="1266320"/>
          </a:xfrm>
          <a:prstGeom prst="rect">
            <a:avLst/>
          </a:prstGeom>
        </p:spPr>
      </p:pic>
      <p:pic>
        <p:nvPicPr>
          <p:cNvPr id="10" name="Imagen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278" y="5302204"/>
            <a:ext cx="2706594" cy="2265409"/>
          </a:xfrm>
          <a:prstGeom prst="rect">
            <a:avLst/>
          </a:prstGeom>
        </p:spPr>
      </p:pic>
      <p:sp>
        <p:nvSpPr>
          <p:cNvPr id="2" name="Rectángulo 1"/>
          <p:cNvSpPr/>
          <p:nvPr/>
        </p:nvSpPr>
        <p:spPr>
          <a:xfrm>
            <a:off x="775992" y="1464217"/>
            <a:ext cx="9944100" cy="830997"/>
          </a:xfrm>
          <a:prstGeom prst="rect">
            <a:avLst/>
          </a:prstGeom>
        </p:spPr>
        <p:txBody>
          <a:bodyPr wrap="square">
            <a:spAutoFit/>
          </a:bodyPr>
          <a:lstStyle/>
          <a:p>
            <a:r>
              <a:rPr lang="es-ES" sz="2400" dirty="0" smtClean="0">
                <a:solidFill>
                  <a:srgbClr val="FF0000"/>
                </a:solidFill>
              </a:rPr>
              <a:t>EN CONJUNTO CON LA CONCEJAL RURAL LINA HINOJOSA ACUDIMOS A ENTREGAR AYUDAS HUMANITARIAS A PERSONAS DEL RECINTO LA VUELTA</a:t>
            </a:r>
            <a:endParaRPr lang="es-ES" sz="2400" dirty="0">
              <a:solidFill>
                <a:srgbClr val="FF0000"/>
              </a:solidFill>
            </a:endParaRPr>
          </a:p>
        </p:txBody>
      </p:sp>
      <p:pic>
        <p:nvPicPr>
          <p:cNvPr id="3" name="Imagen 2"/>
          <p:cNvPicPr>
            <a:picLocks noChangeAspect="1"/>
          </p:cNvPicPr>
          <p:nvPr/>
        </p:nvPicPr>
        <p:blipFill rotWithShape="1">
          <a:blip r:embed="rId4"/>
          <a:srcRect l="28461" t="34986" r="48444" b="11977"/>
          <a:stretch/>
        </p:blipFill>
        <p:spPr>
          <a:xfrm rot="16200000">
            <a:off x="1353738" y="1859661"/>
            <a:ext cx="3445384" cy="4448472"/>
          </a:xfrm>
          <a:prstGeom prst="rect">
            <a:avLst/>
          </a:prstGeom>
        </p:spPr>
      </p:pic>
      <p:pic>
        <p:nvPicPr>
          <p:cNvPr id="4" name="Imagen 3"/>
          <p:cNvPicPr>
            <a:picLocks noChangeAspect="1"/>
          </p:cNvPicPr>
          <p:nvPr/>
        </p:nvPicPr>
        <p:blipFill rotWithShape="1">
          <a:blip r:embed="rId5"/>
          <a:srcRect l="51558" t="45843" r="26234" b="23498"/>
          <a:stretch/>
        </p:blipFill>
        <p:spPr>
          <a:xfrm>
            <a:off x="5410656" y="2361204"/>
            <a:ext cx="4433432" cy="3441749"/>
          </a:xfrm>
          <a:prstGeom prst="rect">
            <a:avLst/>
          </a:prstGeom>
        </p:spPr>
      </p:pic>
    </p:spTree>
    <p:extLst>
      <p:ext uri="{BB962C8B-B14F-4D97-AF65-F5344CB8AC3E}">
        <p14:creationId xmlns:p14="http://schemas.microsoft.com/office/powerpoint/2010/main" val="156702807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CuadroTexto 21">
            <a:extLst>
              <a:ext uri="{FF2B5EF4-FFF2-40B4-BE49-F238E27FC236}">
                <a16:creationId xmlns:a16="http://schemas.microsoft.com/office/drawing/2014/main" id="{2870CA61-DB10-3237-3C9C-02DAF2D3F90A}"/>
              </a:ext>
            </a:extLst>
          </p:cNvPr>
          <p:cNvSpPr txBox="1"/>
          <p:nvPr/>
        </p:nvSpPr>
        <p:spPr>
          <a:xfrm>
            <a:off x="2133601" y="197897"/>
            <a:ext cx="7222434" cy="1200329"/>
          </a:xfrm>
          <a:prstGeom prst="rect">
            <a:avLst/>
          </a:prstGeom>
          <a:noFill/>
        </p:spPr>
        <p:txBody>
          <a:bodyPr wrap="square" rtlCol="0">
            <a:spAutoFit/>
          </a:bodyPr>
          <a:lstStyle/>
          <a:p>
            <a:pPr algn="ctr"/>
            <a:r>
              <a:rPr lang="es-MX" sz="3600" b="1" dirty="0">
                <a:solidFill>
                  <a:srgbClr val="002060"/>
                </a:solidFill>
                <a:latin typeface="Arial Rounded MT Bold" panose="020F0704030504030204" pitchFamily="34" charset="0"/>
              </a:rPr>
              <a:t>RENDICIÓN DE CUENTAS PERÍODO FISCAL </a:t>
            </a:r>
            <a:r>
              <a:rPr lang="es-MX" sz="3600" b="1" dirty="0" smtClean="0">
                <a:solidFill>
                  <a:srgbClr val="002060"/>
                </a:solidFill>
                <a:latin typeface="Arial Rounded MT Bold" panose="020F0704030504030204" pitchFamily="34" charset="0"/>
              </a:rPr>
              <a:t>2024</a:t>
            </a:r>
            <a:endParaRPr lang="es-419" sz="3600" b="1" dirty="0">
              <a:solidFill>
                <a:srgbClr val="002060"/>
              </a:solidFill>
              <a:latin typeface="Arial Rounded MT Bold" panose="020F0704030504030204" pitchFamily="34" charset="0"/>
            </a:endParaRPr>
          </a:p>
        </p:txBody>
      </p:sp>
      <p:pic>
        <p:nvPicPr>
          <p:cNvPr id="9" name="Imagen 8"/>
          <p:cNvPicPr>
            <a:picLocks noChangeAspect="1"/>
          </p:cNvPicPr>
          <p:nvPr/>
        </p:nvPicPr>
        <p:blipFill rotWithShape="1">
          <a:blip r:embed="rId2">
            <a:extLst>
              <a:ext uri="{28A0092B-C50C-407E-A947-70E740481C1C}">
                <a14:useLocalDpi xmlns:a14="http://schemas.microsoft.com/office/drawing/2010/main" val="0"/>
              </a:ext>
            </a:extLst>
          </a:blip>
          <a:srcRect l="23512" t="13125" r="17559" b="18750"/>
          <a:stretch/>
        </p:blipFill>
        <p:spPr>
          <a:xfrm>
            <a:off x="775992" y="0"/>
            <a:ext cx="1533526" cy="1266320"/>
          </a:xfrm>
          <a:prstGeom prst="rect">
            <a:avLst/>
          </a:prstGeom>
        </p:spPr>
      </p:pic>
      <p:pic>
        <p:nvPicPr>
          <p:cNvPr id="10" name="Imagen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278" y="5302204"/>
            <a:ext cx="2706594" cy="2265409"/>
          </a:xfrm>
          <a:prstGeom prst="rect">
            <a:avLst/>
          </a:prstGeom>
        </p:spPr>
      </p:pic>
      <p:sp>
        <p:nvSpPr>
          <p:cNvPr id="2" name="Rectángulo 1"/>
          <p:cNvSpPr/>
          <p:nvPr/>
        </p:nvSpPr>
        <p:spPr>
          <a:xfrm>
            <a:off x="471488" y="1464217"/>
            <a:ext cx="10958512" cy="830997"/>
          </a:xfrm>
          <a:prstGeom prst="rect">
            <a:avLst/>
          </a:prstGeom>
        </p:spPr>
        <p:txBody>
          <a:bodyPr wrap="square">
            <a:spAutoFit/>
          </a:bodyPr>
          <a:lstStyle/>
          <a:p>
            <a:pPr algn="just"/>
            <a:r>
              <a:rPr lang="es-ES" sz="2400" b="1" dirty="0" smtClean="0">
                <a:solidFill>
                  <a:srgbClr val="FF0000"/>
                </a:solidFill>
              </a:rPr>
              <a:t>BRIGADA MEDICA POR PARTE DE LA PREFECTURA MEDICINA GENERAL MEDICAMENTOS GRATUITOS FUMIGACIÓN </a:t>
            </a:r>
            <a:endParaRPr lang="es-ES" sz="2400" b="1" dirty="0">
              <a:solidFill>
                <a:srgbClr val="FF0000"/>
              </a:solidFill>
            </a:endParaRPr>
          </a:p>
        </p:txBody>
      </p:sp>
      <p:pic>
        <p:nvPicPr>
          <p:cNvPr id="3" name="Imagen 2"/>
          <p:cNvPicPr>
            <a:picLocks noChangeAspect="1"/>
          </p:cNvPicPr>
          <p:nvPr/>
        </p:nvPicPr>
        <p:blipFill rotWithShape="1">
          <a:blip r:embed="rId4"/>
          <a:srcRect l="28571" t="62059" r="49861" b="12483"/>
          <a:stretch/>
        </p:blipFill>
        <p:spPr>
          <a:xfrm>
            <a:off x="1830044" y="2380507"/>
            <a:ext cx="5455158" cy="3620243"/>
          </a:xfrm>
          <a:prstGeom prst="rect">
            <a:avLst/>
          </a:prstGeom>
        </p:spPr>
      </p:pic>
      <p:pic>
        <p:nvPicPr>
          <p:cNvPr id="4" name="Imagen 3"/>
          <p:cNvPicPr>
            <a:picLocks noChangeAspect="1"/>
          </p:cNvPicPr>
          <p:nvPr/>
        </p:nvPicPr>
        <p:blipFill rotWithShape="1">
          <a:blip r:embed="rId5"/>
          <a:srcRect l="27980" t="33525" r="49346" b="10849"/>
          <a:stretch/>
        </p:blipFill>
        <p:spPr>
          <a:xfrm>
            <a:off x="7583168" y="2055731"/>
            <a:ext cx="3545733" cy="4379177"/>
          </a:xfrm>
          <a:prstGeom prst="rect">
            <a:avLst/>
          </a:prstGeom>
        </p:spPr>
      </p:pic>
    </p:spTree>
    <p:extLst>
      <p:ext uri="{BB962C8B-B14F-4D97-AF65-F5344CB8AC3E}">
        <p14:creationId xmlns:p14="http://schemas.microsoft.com/office/powerpoint/2010/main" val="320017680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CuadroTexto 21">
            <a:extLst>
              <a:ext uri="{FF2B5EF4-FFF2-40B4-BE49-F238E27FC236}">
                <a16:creationId xmlns:a16="http://schemas.microsoft.com/office/drawing/2014/main" id="{2870CA61-DB10-3237-3C9C-02DAF2D3F90A}"/>
              </a:ext>
            </a:extLst>
          </p:cNvPr>
          <p:cNvSpPr txBox="1"/>
          <p:nvPr/>
        </p:nvSpPr>
        <p:spPr>
          <a:xfrm>
            <a:off x="2133601" y="197897"/>
            <a:ext cx="7222434" cy="1200329"/>
          </a:xfrm>
          <a:prstGeom prst="rect">
            <a:avLst/>
          </a:prstGeom>
          <a:noFill/>
        </p:spPr>
        <p:txBody>
          <a:bodyPr wrap="square" rtlCol="0">
            <a:spAutoFit/>
          </a:bodyPr>
          <a:lstStyle/>
          <a:p>
            <a:pPr algn="ctr"/>
            <a:r>
              <a:rPr lang="es-MX" sz="3600" b="1" dirty="0">
                <a:solidFill>
                  <a:srgbClr val="002060"/>
                </a:solidFill>
                <a:latin typeface="Arial Rounded MT Bold" panose="020F0704030504030204" pitchFamily="34" charset="0"/>
              </a:rPr>
              <a:t>RENDICIÓN DE CUENTAS PERÍODO FISCAL </a:t>
            </a:r>
            <a:r>
              <a:rPr lang="es-MX" sz="3600" b="1" dirty="0" smtClean="0">
                <a:solidFill>
                  <a:srgbClr val="002060"/>
                </a:solidFill>
                <a:latin typeface="Arial Rounded MT Bold" panose="020F0704030504030204" pitchFamily="34" charset="0"/>
              </a:rPr>
              <a:t>2024</a:t>
            </a:r>
            <a:endParaRPr lang="es-419" sz="3600" b="1" dirty="0">
              <a:solidFill>
                <a:srgbClr val="002060"/>
              </a:solidFill>
              <a:latin typeface="Arial Rounded MT Bold" panose="020F0704030504030204" pitchFamily="34" charset="0"/>
            </a:endParaRPr>
          </a:p>
        </p:txBody>
      </p:sp>
      <p:pic>
        <p:nvPicPr>
          <p:cNvPr id="9" name="Imagen 8"/>
          <p:cNvPicPr>
            <a:picLocks noChangeAspect="1"/>
          </p:cNvPicPr>
          <p:nvPr/>
        </p:nvPicPr>
        <p:blipFill rotWithShape="1">
          <a:blip r:embed="rId2">
            <a:extLst>
              <a:ext uri="{28A0092B-C50C-407E-A947-70E740481C1C}">
                <a14:useLocalDpi xmlns:a14="http://schemas.microsoft.com/office/drawing/2010/main" val="0"/>
              </a:ext>
            </a:extLst>
          </a:blip>
          <a:srcRect l="23512" t="13125" r="17559" b="18750"/>
          <a:stretch/>
        </p:blipFill>
        <p:spPr>
          <a:xfrm>
            <a:off x="775992" y="0"/>
            <a:ext cx="1533526" cy="1266320"/>
          </a:xfrm>
          <a:prstGeom prst="rect">
            <a:avLst/>
          </a:prstGeom>
        </p:spPr>
      </p:pic>
      <p:pic>
        <p:nvPicPr>
          <p:cNvPr id="10" name="Imagen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278" y="5302204"/>
            <a:ext cx="2706594" cy="2265409"/>
          </a:xfrm>
          <a:prstGeom prst="rect">
            <a:avLst/>
          </a:prstGeom>
        </p:spPr>
      </p:pic>
      <p:sp>
        <p:nvSpPr>
          <p:cNvPr id="2" name="Rectángulo 1"/>
          <p:cNvSpPr/>
          <p:nvPr/>
        </p:nvSpPr>
        <p:spPr>
          <a:xfrm>
            <a:off x="1337968" y="1464217"/>
            <a:ext cx="8391820" cy="830997"/>
          </a:xfrm>
          <a:prstGeom prst="rect">
            <a:avLst/>
          </a:prstGeom>
        </p:spPr>
        <p:txBody>
          <a:bodyPr wrap="square">
            <a:spAutoFit/>
          </a:bodyPr>
          <a:lstStyle/>
          <a:p>
            <a:pPr algn="just"/>
            <a:r>
              <a:rPr lang="es-ES" sz="2400" dirty="0" smtClean="0">
                <a:solidFill>
                  <a:srgbClr val="FF0000"/>
                </a:solidFill>
              </a:rPr>
              <a:t>LA PREFECTURA DEL GUAYAS REALIZÓ UNA BRIGADA DE FUMIGACIÓN A VARIOS RECINTOS DE LA PARROQUIA.</a:t>
            </a:r>
            <a:endParaRPr lang="es-ES" sz="2400" dirty="0">
              <a:solidFill>
                <a:srgbClr val="FF0000"/>
              </a:solidFill>
            </a:endParaRPr>
          </a:p>
        </p:txBody>
      </p:sp>
      <p:pic>
        <p:nvPicPr>
          <p:cNvPr id="3" name="Imagen 2"/>
          <p:cNvPicPr>
            <a:picLocks noChangeAspect="1"/>
          </p:cNvPicPr>
          <p:nvPr/>
        </p:nvPicPr>
        <p:blipFill rotWithShape="1">
          <a:blip r:embed="rId4"/>
          <a:srcRect l="28286" t="26071" r="26145" b="43926"/>
          <a:stretch/>
        </p:blipFill>
        <p:spPr>
          <a:xfrm>
            <a:off x="346768" y="2764574"/>
            <a:ext cx="6426652" cy="2809093"/>
          </a:xfrm>
          <a:prstGeom prst="rect">
            <a:avLst/>
          </a:prstGeom>
        </p:spPr>
      </p:pic>
      <p:pic>
        <p:nvPicPr>
          <p:cNvPr id="5" name="Imagen 4"/>
          <p:cNvPicPr>
            <a:picLocks noChangeAspect="1"/>
          </p:cNvPicPr>
          <p:nvPr/>
        </p:nvPicPr>
        <p:blipFill rotWithShape="1">
          <a:blip r:embed="rId5"/>
          <a:srcRect l="28261" t="25064" r="49286" b="12564"/>
          <a:stretch/>
        </p:blipFill>
        <p:spPr>
          <a:xfrm>
            <a:off x="6963772" y="2295214"/>
            <a:ext cx="3314702" cy="4284322"/>
          </a:xfrm>
          <a:prstGeom prst="rect">
            <a:avLst/>
          </a:prstGeom>
        </p:spPr>
      </p:pic>
    </p:spTree>
    <p:extLst>
      <p:ext uri="{BB962C8B-B14F-4D97-AF65-F5344CB8AC3E}">
        <p14:creationId xmlns:p14="http://schemas.microsoft.com/office/powerpoint/2010/main" val="56055638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CuadroTexto 21">
            <a:extLst>
              <a:ext uri="{FF2B5EF4-FFF2-40B4-BE49-F238E27FC236}">
                <a16:creationId xmlns:a16="http://schemas.microsoft.com/office/drawing/2014/main" id="{2870CA61-DB10-3237-3C9C-02DAF2D3F90A}"/>
              </a:ext>
            </a:extLst>
          </p:cNvPr>
          <p:cNvSpPr txBox="1"/>
          <p:nvPr/>
        </p:nvSpPr>
        <p:spPr>
          <a:xfrm>
            <a:off x="2133601" y="197897"/>
            <a:ext cx="7222434" cy="1200329"/>
          </a:xfrm>
          <a:prstGeom prst="rect">
            <a:avLst/>
          </a:prstGeom>
          <a:noFill/>
        </p:spPr>
        <p:txBody>
          <a:bodyPr wrap="square" rtlCol="0">
            <a:spAutoFit/>
          </a:bodyPr>
          <a:lstStyle/>
          <a:p>
            <a:pPr algn="ctr"/>
            <a:r>
              <a:rPr lang="es-MX" sz="3600" b="1" dirty="0">
                <a:solidFill>
                  <a:srgbClr val="002060"/>
                </a:solidFill>
                <a:latin typeface="Arial Rounded MT Bold" panose="020F0704030504030204" pitchFamily="34" charset="0"/>
              </a:rPr>
              <a:t>RENDICIÓN DE CUENTAS PERÍODO FISCAL </a:t>
            </a:r>
            <a:r>
              <a:rPr lang="es-MX" sz="3600" b="1" dirty="0" smtClean="0">
                <a:solidFill>
                  <a:srgbClr val="002060"/>
                </a:solidFill>
                <a:latin typeface="Arial Rounded MT Bold" panose="020F0704030504030204" pitchFamily="34" charset="0"/>
              </a:rPr>
              <a:t>2024</a:t>
            </a:r>
            <a:endParaRPr lang="es-419" sz="3600" b="1" dirty="0">
              <a:solidFill>
                <a:srgbClr val="002060"/>
              </a:solidFill>
              <a:latin typeface="Arial Rounded MT Bold" panose="020F0704030504030204" pitchFamily="34" charset="0"/>
            </a:endParaRPr>
          </a:p>
        </p:txBody>
      </p:sp>
      <p:pic>
        <p:nvPicPr>
          <p:cNvPr id="9" name="Imagen 8"/>
          <p:cNvPicPr>
            <a:picLocks noChangeAspect="1"/>
          </p:cNvPicPr>
          <p:nvPr/>
        </p:nvPicPr>
        <p:blipFill rotWithShape="1">
          <a:blip r:embed="rId2">
            <a:extLst>
              <a:ext uri="{28A0092B-C50C-407E-A947-70E740481C1C}">
                <a14:useLocalDpi xmlns:a14="http://schemas.microsoft.com/office/drawing/2010/main" val="0"/>
              </a:ext>
            </a:extLst>
          </a:blip>
          <a:srcRect l="23512" t="13125" r="17559" b="18750"/>
          <a:stretch/>
        </p:blipFill>
        <p:spPr>
          <a:xfrm>
            <a:off x="775992" y="0"/>
            <a:ext cx="1533526" cy="1266320"/>
          </a:xfrm>
          <a:prstGeom prst="rect">
            <a:avLst/>
          </a:prstGeom>
        </p:spPr>
      </p:pic>
      <p:pic>
        <p:nvPicPr>
          <p:cNvPr id="10" name="Imagen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278" y="5302204"/>
            <a:ext cx="2706594" cy="2265409"/>
          </a:xfrm>
          <a:prstGeom prst="rect">
            <a:avLst/>
          </a:prstGeom>
        </p:spPr>
      </p:pic>
      <p:sp>
        <p:nvSpPr>
          <p:cNvPr id="2" name="Rectángulo 1"/>
          <p:cNvSpPr/>
          <p:nvPr/>
        </p:nvSpPr>
        <p:spPr>
          <a:xfrm>
            <a:off x="3211271" y="1398226"/>
            <a:ext cx="5067093" cy="461665"/>
          </a:xfrm>
          <a:prstGeom prst="rect">
            <a:avLst/>
          </a:prstGeom>
        </p:spPr>
        <p:txBody>
          <a:bodyPr wrap="none">
            <a:spAutoFit/>
          </a:bodyPr>
          <a:lstStyle/>
          <a:p>
            <a:r>
              <a:rPr lang="es-ES" sz="2400" b="1" dirty="0">
                <a:solidFill>
                  <a:srgbClr val="FF0000"/>
                </a:solidFill>
              </a:rPr>
              <a:t>BRIGADA MEDICA CUIDANDO VIDAS</a:t>
            </a:r>
          </a:p>
        </p:txBody>
      </p:sp>
      <p:pic>
        <p:nvPicPr>
          <p:cNvPr id="3" name="Imagen 2"/>
          <p:cNvPicPr>
            <a:picLocks noChangeAspect="1"/>
          </p:cNvPicPr>
          <p:nvPr/>
        </p:nvPicPr>
        <p:blipFill rotWithShape="1">
          <a:blip r:embed="rId4"/>
          <a:srcRect l="28302" t="58975" r="51558" b="11638"/>
          <a:stretch/>
        </p:blipFill>
        <p:spPr>
          <a:xfrm>
            <a:off x="1541807" y="2143125"/>
            <a:ext cx="4249623" cy="3486150"/>
          </a:xfrm>
          <a:prstGeom prst="rect">
            <a:avLst/>
          </a:prstGeom>
        </p:spPr>
      </p:pic>
      <p:pic>
        <p:nvPicPr>
          <p:cNvPr id="4" name="Imagen 3"/>
          <p:cNvPicPr>
            <a:picLocks noChangeAspect="1"/>
          </p:cNvPicPr>
          <p:nvPr/>
        </p:nvPicPr>
        <p:blipFill rotWithShape="1">
          <a:blip r:embed="rId4"/>
          <a:srcRect l="51684" t="27894" r="26513" b="43397"/>
          <a:stretch/>
        </p:blipFill>
        <p:spPr>
          <a:xfrm>
            <a:off x="5885208" y="2085975"/>
            <a:ext cx="4786312" cy="3543300"/>
          </a:xfrm>
          <a:prstGeom prst="rect">
            <a:avLst/>
          </a:prstGeom>
        </p:spPr>
      </p:pic>
    </p:spTree>
    <p:extLst>
      <p:ext uri="{BB962C8B-B14F-4D97-AF65-F5344CB8AC3E}">
        <p14:creationId xmlns:p14="http://schemas.microsoft.com/office/powerpoint/2010/main" val="124635697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CuadroTexto 21">
            <a:extLst>
              <a:ext uri="{FF2B5EF4-FFF2-40B4-BE49-F238E27FC236}">
                <a16:creationId xmlns:a16="http://schemas.microsoft.com/office/drawing/2014/main" id="{2870CA61-DB10-3237-3C9C-02DAF2D3F90A}"/>
              </a:ext>
            </a:extLst>
          </p:cNvPr>
          <p:cNvSpPr txBox="1"/>
          <p:nvPr/>
        </p:nvSpPr>
        <p:spPr>
          <a:xfrm>
            <a:off x="2133601" y="197897"/>
            <a:ext cx="7222434" cy="1200329"/>
          </a:xfrm>
          <a:prstGeom prst="rect">
            <a:avLst/>
          </a:prstGeom>
          <a:noFill/>
        </p:spPr>
        <p:txBody>
          <a:bodyPr wrap="square" rtlCol="0">
            <a:spAutoFit/>
          </a:bodyPr>
          <a:lstStyle/>
          <a:p>
            <a:pPr algn="ctr"/>
            <a:r>
              <a:rPr lang="es-MX" sz="3600" b="1" dirty="0">
                <a:solidFill>
                  <a:srgbClr val="002060"/>
                </a:solidFill>
                <a:latin typeface="Arial Rounded MT Bold" panose="020F0704030504030204" pitchFamily="34" charset="0"/>
              </a:rPr>
              <a:t>RENDICIÓN DE CUENTAS PERÍODO FISCAL </a:t>
            </a:r>
            <a:r>
              <a:rPr lang="es-MX" sz="3600" b="1" dirty="0" smtClean="0">
                <a:solidFill>
                  <a:srgbClr val="002060"/>
                </a:solidFill>
                <a:latin typeface="Arial Rounded MT Bold" panose="020F0704030504030204" pitchFamily="34" charset="0"/>
              </a:rPr>
              <a:t>2024</a:t>
            </a:r>
            <a:endParaRPr lang="es-419" sz="3600" b="1" dirty="0">
              <a:solidFill>
                <a:srgbClr val="002060"/>
              </a:solidFill>
              <a:latin typeface="Arial Rounded MT Bold" panose="020F0704030504030204" pitchFamily="34" charset="0"/>
            </a:endParaRPr>
          </a:p>
        </p:txBody>
      </p:sp>
      <p:pic>
        <p:nvPicPr>
          <p:cNvPr id="9" name="Imagen 8"/>
          <p:cNvPicPr>
            <a:picLocks noChangeAspect="1"/>
          </p:cNvPicPr>
          <p:nvPr/>
        </p:nvPicPr>
        <p:blipFill rotWithShape="1">
          <a:blip r:embed="rId2">
            <a:extLst>
              <a:ext uri="{28A0092B-C50C-407E-A947-70E740481C1C}">
                <a14:useLocalDpi xmlns:a14="http://schemas.microsoft.com/office/drawing/2010/main" val="0"/>
              </a:ext>
            </a:extLst>
          </a:blip>
          <a:srcRect l="23512" t="13125" r="17559" b="18750"/>
          <a:stretch/>
        </p:blipFill>
        <p:spPr>
          <a:xfrm>
            <a:off x="775992" y="0"/>
            <a:ext cx="1533526" cy="1266320"/>
          </a:xfrm>
          <a:prstGeom prst="rect">
            <a:avLst/>
          </a:prstGeom>
        </p:spPr>
      </p:pic>
      <p:pic>
        <p:nvPicPr>
          <p:cNvPr id="10" name="Imagen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278" y="5302204"/>
            <a:ext cx="2706594" cy="2265409"/>
          </a:xfrm>
          <a:prstGeom prst="rect">
            <a:avLst/>
          </a:prstGeom>
        </p:spPr>
      </p:pic>
      <p:sp>
        <p:nvSpPr>
          <p:cNvPr id="2" name="Rectángulo 1"/>
          <p:cNvSpPr/>
          <p:nvPr/>
        </p:nvSpPr>
        <p:spPr>
          <a:xfrm>
            <a:off x="3176727" y="1398226"/>
            <a:ext cx="5576591" cy="584775"/>
          </a:xfrm>
          <a:prstGeom prst="rect">
            <a:avLst/>
          </a:prstGeom>
        </p:spPr>
        <p:txBody>
          <a:bodyPr wrap="none">
            <a:spAutoFit/>
          </a:bodyPr>
          <a:lstStyle/>
          <a:p>
            <a:r>
              <a:rPr lang="es-ES" sz="3200" b="1" dirty="0" err="1" smtClean="0">
                <a:solidFill>
                  <a:srgbClr val="FF0000"/>
                </a:solidFill>
              </a:rPr>
              <a:t>RENDICiÓN</a:t>
            </a:r>
            <a:r>
              <a:rPr lang="es-ES" sz="3200" b="1" dirty="0" smtClean="0">
                <a:solidFill>
                  <a:srgbClr val="FF0000"/>
                </a:solidFill>
              </a:rPr>
              <a:t> DE CUENTA 2023</a:t>
            </a:r>
            <a:endParaRPr lang="es-ES" sz="3200" b="1" dirty="0">
              <a:solidFill>
                <a:srgbClr val="FF0000"/>
              </a:solidFill>
            </a:endParaRPr>
          </a:p>
        </p:txBody>
      </p:sp>
      <p:pic>
        <p:nvPicPr>
          <p:cNvPr id="3" name="Imagen 2"/>
          <p:cNvPicPr>
            <a:picLocks noChangeAspect="1"/>
          </p:cNvPicPr>
          <p:nvPr/>
        </p:nvPicPr>
        <p:blipFill rotWithShape="1">
          <a:blip r:embed="rId4"/>
          <a:srcRect l="28264" t="51164" r="26637" b="23200"/>
          <a:stretch/>
        </p:blipFill>
        <p:spPr>
          <a:xfrm>
            <a:off x="327865" y="2593969"/>
            <a:ext cx="8011083" cy="3029956"/>
          </a:xfrm>
          <a:prstGeom prst="rect">
            <a:avLst/>
          </a:prstGeom>
        </p:spPr>
      </p:pic>
      <p:pic>
        <p:nvPicPr>
          <p:cNvPr id="4" name="Imagen 3"/>
          <p:cNvPicPr>
            <a:picLocks noChangeAspect="1"/>
          </p:cNvPicPr>
          <p:nvPr/>
        </p:nvPicPr>
        <p:blipFill rotWithShape="1">
          <a:blip r:embed="rId5"/>
          <a:srcRect l="27991" t="27647" r="49575" b="8806"/>
          <a:stretch/>
        </p:blipFill>
        <p:spPr>
          <a:xfrm>
            <a:off x="8529636" y="2140342"/>
            <a:ext cx="2743201" cy="4368799"/>
          </a:xfrm>
          <a:prstGeom prst="rect">
            <a:avLst/>
          </a:prstGeom>
        </p:spPr>
      </p:pic>
    </p:spTree>
    <p:extLst>
      <p:ext uri="{BB962C8B-B14F-4D97-AF65-F5344CB8AC3E}">
        <p14:creationId xmlns:p14="http://schemas.microsoft.com/office/powerpoint/2010/main" val="229046824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CuadroTexto 21">
            <a:extLst>
              <a:ext uri="{FF2B5EF4-FFF2-40B4-BE49-F238E27FC236}">
                <a16:creationId xmlns:a16="http://schemas.microsoft.com/office/drawing/2014/main" id="{2870CA61-DB10-3237-3C9C-02DAF2D3F90A}"/>
              </a:ext>
            </a:extLst>
          </p:cNvPr>
          <p:cNvSpPr txBox="1"/>
          <p:nvPr/>
        </p:nvSpPr>
        <p:spPr>
          <a:xfrm>
            <a:off x="2133601" y="197897"/>
            <a:ext cx="7222434" cy="1200329"/>
          </a:xfrm>
          <a:prstGeom prst="rect">
            <a:avLst/>
          </a:prstGeom>
          <a:noFill/>
        </p:spPr>
        <p:txBody>
          <a:bodyPr wrap="square" rtlCol="0">
            <a:spAutoFit/>
          </a:bodyPr>
          <a:lstStyle/>
          <a:p>
            <a:pPr algn="ctr"/>
            <a:r>
              <a:rPr lang="es-MX" sz="3600" b="1" dirty="0">
                <a:solidFill>
                  <a:srgbClr val="002060"/>
                </a:solidFill>
                <a:latin typeface="Arial Rounded MT Bold" panose="020F0704030504030204" pitchFamily="34" charset="0"/>
              </a:rPr>
              <a:t>RENDICIÓN DE CUENTAS PERÍODO FISCAL </a:t>
            </a:r>
            <a:r>
              <a:rPr lang="es-MX" sz="3600" b="1" dirty="0" smtClean="0">
                <a:solidFill>
                  <a:srgbClr val="002060"/>
                </a:solidFill>
                <a:latin typeface="Arial Rounded MT Bold" panose="020F0704030504030204" pitchFamily="34" charset="0"/>
              </a:rPr>
              <a:t>2024</a:t>
            </a:r>
            <a:endParaRPr lang="es-419" sz="3600" b="1" dirty="0">
              <a:solidFill>
                <a:srgbClr val="002060"/>
              </a:solidFill>
              <a:latin typeface="Arial Rounded MT Bold" panose="020F0704030504030204" pitchFamily="34" charset="0"/>
            </a:endParaRPr>
          </a:p>
        </p:txBody>
      </p:sp>
      <p:pic>
        <p:nvPicPr>
          <p:cNvPr id="9" name="Imagen 8"/>
          <p:cNvPicPr>
            <a:picLocks noChangeAspect="1"/>
          </p:cNvPicPr>
          <p:nvPr/>
        </p:nvPicPr>
        <p:blipFill rotWithShape="1">
          <a:blip r:embed="rId2">
            <a:extLst>
              <a:ext uri="{28A0092B-C50C-407E-A947-70E740481C1C}">
                <a14:useLocalDpi xmlns:a14="http://schemas.microsoft.com/office/drawing/2010/main" val="0"/>
              </a:ext>
            </a:extLst>
          </a:blip>
          <a:srcRect l="23512" t="13125" r="17559" b="18750"/>
          <a:stretch/>
        </p:blipFill>
        <p:spPr>
          <a:xfrm>
            <a:off x="775992" y="0"/>
            <a:ext cx="1533526" cy="1266320"/>
          </a:xfrm>
          <a:prstGeom prst="rect">
            <a:avLst/>
          </a:prstGeom>
        </p:spPr>
      </p:pic>
      <p:pic>
        <p:nvPicPr>
          <p:cNvPr id="10" name="Imagen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278" y="5302204"/>
            <a:ext cx="2706594" cy="2265409"/>
          </a:xfrm>
          <a:prstGeom prst="rect">
            <a:avLst/>
          </a:prstGeom>
        </p:spPr>
      </p:pic>
      <p:sp>
        <p:nvSpPr>
          <p:cNvPr id="2" name="Rectángulo 1"/>
          <p:cNvSpPr/>
          <p:nvPr/>
        </p:nvSpPr>
        <p:spPr>
          <a:xfrm>
            <a:off x="775992" y="1464217"/>
            <a:ext cx="10737748" cy="400110"/>
          </a:xfrm>
          <a:prstGeom prst="rect">
            <a:avLst/>
          </a:prstGeom>
        </p:spPr>
        <p:txBody>
          <a:bodyPr wrap="none">
            <a:spAutoFit/>
          </a:bodyPr>
          <a:lstStyle/>
          <a:p>
            <a:r>
              <a:rPr lang="es-ES" sz="2000" b="1" dirty="0">
                <a:solidFill>
                  <a:srgbClr val="FF0000"/>
                </a:solidFill>
              </a:rPr>
              <a:t>OPERACION </a:t>
            </a:r>
            <a:r>
              <a:rPr lang="es-ES" sz="2000" b="1" dirty="0" smtClean="0">
                <a:solidFill>
                  <a:srgbClr val="FF0000"/>
                </a:solidFill>
              </a:rPr>
              <a:t>DE PTERIGIO EN EL HOSPITAL LEON BECERRA POR MEDIO DE LA PREFECTURA</a:t>
            </a:r>
            <a:endParaRPr lang="es-ES" sz="2000" b="1" dirty="0">
              <a:solidFill>
                <a:srgbClr val="FF0000"/>
              </a:solidFill>
            </a:endParaRPr>
          </a:p>
        </p:txBody>
      </p:sp>
      <p:pic>
        <p:nvPicPr>
          <p:cNvPr id="3" name="Imagen 2"/>
          <p:cNvPicPr>
            <a:picLocks noChangeAspect="1"/>
          </p:cNvPicPr>
          <p:nvPr/>
        </p:nvPicPr>
        <p:blipFill rotWithShape="1">
          <a:blip r:embed="rId4"/>
          <a:srcRect l="28093" t="25751" r="25840" b="15593"/>
          <a:stretch/>
        </p:blipFill>
        <p:spPr>
          <a:xfrm>
            <a:off x="2586037" y="2062224"/>
            <a:ext cx="7000876" cy="4622905"/>
          </a:xfrm>
          <a:prstGeom prst="rect">
            <a:avLst/>
          </a:prstGeom>
        </p:spPr>
      </p:pic>
    </p:spTree>
    <p:extLst>
      <p:ext uri="{BB962C8B-B14F-4D97-AF65-F5344CB8AC3E}">
        <p14:creationId xmlns:p14="http://schemas.microsoft.com/office/powerpoint/2010/main" val="314103338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2" name="CuadroTexto 21">
            <a:extLst>
              <a:ext uri="{FF2B5EF4-FFF2-40B4-BE49-F238E27FC236}">
                <a16:creationId xmlns:a16="http://schemas.microsoft.com/office/drawing/2014/main" id="{2870CA61-DB10-3237-3C9C-02DAF2D3F90A}"/>
              </a:ext>
            </a:extLst>
          </p:cNvPr>
          <p:cNvSpPr txBox="1"/>
          <p:nvPr/>
        </p:nvSpPr>
        <p:spPr>
          <a:xfrm>
            <a:off x="2133601" y="112169"/>
            <a:ext cx="7222434" cy="1077218"/>
          </a:xfrm>
          <a:prstGeom prst="rect">
            <a:avLst/>
          </a:prstGeom>
          <a:noFill/>
        </p:spPr>
        <p:txBody>
          <a:bodyPr wrap="square" rtlCol="0">
            <a:spAutoFit/>
          </a:bodyPr>
          <a:lstStyle/>
          <a:p>
            <a:pPr algn="ctr"/>
            <a:r>
              <a:rPr lang="es-MX" sz="3200" b="1" dirty="0">
                <a:solidFill>
                  <a:srgbClr val="FF0000"/>
                </a:solidFill>
                <a:latin typeface="Arial Rounded MT Bold" panose="020F0704030504030204" pitchFamily="34" charset="0"/>
              </a:rPr>
              <a:t>RENDICIÓN DE CUENTAS PERÍODO FISCAL </a:t>
            </a:r>
            <a:r>
              <a:rPr lang="es-MX" sz="3200" b="1" dirty="0" smtClean="0">
                <a:solidFill>
                  <a:srgbClr val="FF0000"/>
                </a:solidFill>
                <a:latin typeface="Arial Rounded MT Bold" panose="020F0704030504030204" pitchFamily="34" charset="0"/>
              </a:rPr>
              <a:t>2024</a:t>
            </a:r>
            <a:endParaRPr lang="es-419" sz="3200" b="1" dirty="0">
              <a:solidFill>
                <a:srgbClr val="FF0000"/>
              </a:solidFill>
              <a:latin typeface="Arial Rounded MT Bold" panose="020F0704030504030204" pitchFamily="34" charset="0"/>
            </a:endParaRPr>
          </a:p>
        </p:txBody>
      </p:sp>
      <p:graphicFrame>
        <p:nvGraphicFramePr>
          <p:cNvPr id="2" name="Tabla 1">
            <a:extLst>
              <a:ext uri="{FF2B5EF4-FFF2-40B4-BE49-F238E27FC236}">
                <a16:creationId xmlns:a16="http://schemas.microsoft.com/office/drawing/2014/main" id="{E09FCAAA-B41D-0DA6-1700-7F0F9078777D}"/>
              </a:ext>
            </a:extLst>
          </p:cNvPr>
          <p:cNvGraphicFramePr>
            <a:graphicFrameLocks noGrp="1"/>
          </p:cNvGraphicFramePr>
          <p:nvPr>
            <p:extLst>
              <p:ext uri="{D42A27DB-BD31-4B8C-83A1-F6EECF244321}">
                <p14:modId xmlns:p14="http://schemas.microsoft.com/office/powerpoint/2010/main" val="22923593"/>
              </p:ext>
            </p:extLst>
          </p:nvPr>
        </p:nvGraphicFramePr>
        <p:xfrm>
          <a:off x="666448" y="1214437"/>
          <a:ext cx="10663539" cy="5343525"/>
        </p:xfrm>
        <a:graphic>
          <a:graphicData uri="http://schemas.openxmlformats.org/drawingml/2006/table">
            <a:tbl>
              <a:tblPr firstRow="1" firstCol="1" bandRow="1">
                <a:tableStyleId>{5C22544A-7EE6-4342-B048-85BDC9FD1C3A}</a:tableStyleId>
              </a:tblPr>
              <a:tblGrid>
                <a:gridCol w="3554513">
                  <a:extLst>
                    <a:ext uri="{9D8B030D-6E8A-4147-A177-3AD203B41FA5}">
                      <a16:colId xmlns:a16="http://schemas.microsoft.com/office/drawing/2014/main" val="1745426223"/>
                    </a:ext>
                  </a:extLst>
                </a:gridCol>
                <a:gridCol w="3554513">
                  <a:extLst>
                    <a:ext uri="{9D8B030D-6E8A-4147-A177-3AD203B41FA5}">
                      <a16:colId xmlns:a16="http://schemas.microsoft.com/office/drawing/2014/main" val="3279660468"/>
                    </a:ext>
                  </a:extLst>
                </a:gridCol>
                <a:gridCol w="3554513">
                  <a:extLst>
                    <a:ext uri="{9D8B030D-6E8A-4147-A177-3AD203B41FA5}">
                      <a16:colId xmlns:a16="http://schemas.microsoft.com/office/drawing/2014/main" val="1287556807"/>
                    </a:ext>
                  </a:extLst>
                </a:gridCol>
              </a:tblGrid>
              <a:tr h="1140169">
                <a:tc>
                  <a:txBody>
                    <a:bodyPr/>
                    <a:lstStyle/>
                    <a:p>
                      <a:pPr algn="ctr">
                        <a:lnSpc>
                          <a:spcPct val="107000"/>
                        </a:lnSpc>
                        <a:spcAft>
                          <a:spcPts val="800"/>
                        </a:spcAft>
                      </a:pPr>
                      <a:r>
                        <a:rPr lang="es-419" sz="1600" kern="0" dirty="0">
                          <a:solidFill>
                            <a:schemeClr val="tx1"/>
                          </a:solidFill>
                          <a:effectLst/>
                          <a:latin typeface="Arial" panose="020B0604020202020204" pitchFamily="34" charset="0"/>
                          <a:cs typeface="Arial" panose="020B0604020202020204" pitchFamily="34" charset="0"/>
                        </a:rPr>
                        <a:t>FUNCIONES, ATRIBUCIONES, COMPETENCIAS </a:t>
                      </a:r>
                      <a:endParaRPr lang="es-419" sz="1600" kern="1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solidFill>
                      <a:schemeClr val="accent2">
                        <a:lumMod val="40000"/>
                        <a:lumOff val="60000"/>
                      </a:schemeClr>
                    </a:solidFill>
                  </a:tcPr>
                </a:tc>
                <a:tc>
                  <a:txBody>
                    <a:bodyPr/>
                    <a:lstStyle/>
                    <a:p>
                      <a:pPr algn="ctr">
                        <a:lnSpc>
                          <a:spcPct val="107000"/>
                        </a:lnSpc>
                        <a:spcAft>
                          <a:spcPts val="800"/>
                        </a:spcAft>
                      </a:pPr>
                      <a:r>
                        <a:rPr lang="es-419" sz="1600" kern="0" dirty="0">
                          <a:solidFill>
                            <a:schemeClr val="tx1"/>
                          </a:solidFill>
                          <a:effectLst/>
                          <a:latin typeface="Arial" panose="020B0604020202020204" pitchFamily="34" charset="0"/>
                          <a:cs typeface="Arial" panose="020B0604020202020204" pitchFamily="34" charset="0"/>
                        </a:rPr>
                        <a:t>PRINCIPALES ACCIONES REALIZADAS PARA EL CUMPLIMIENTO DE LAS COMPETENCIAS A SU CARGO </a:t>
                      </a:r>
                      <a:endParaRPr lang="es-419" sz="1600" kern="1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solidFill>
                      <a:schemeClr val="accent2">
                        <a:lumMod val="40000"/>
                        <a:lumOff val="60000"/>
                      </a:schemeClr>
                    </a:solidFill>
                  </a:tcPr>
                </a:tc>
                <a:tc>
                  <a:txBody>
                    <a:bodyPr/>
                    <a:lstStyle/>
                    <a:p>
                      <a:pPr algn="ctr">
                        <a:lnSpc>
                          <a:spcPct val="107000"/>
                        </a:lnSpc>
                        <a:spcAft>
                          <a:spcPts val="800"/>
                        </a:spcAft>
                      </a:pPr>
                      <a:r>
                        <a:rPr lang="es-419" sz="1600" kern="0" dirty="0">
                          <a:solidFill>
                            <a:schemeClr val="tx1"/>
                          </a:solidFill>
                          <a:effectLst/>
                          <a:latin typeface="Arial" panose="020B0604020202020204" pitchFamily="34" charset="0"/>
                          <a:cs typeface="Arial" panose="020B0604020202020204" pitchFamily="34" charset="0"/>
                        </a:rPr>
                        <a:t>RESULTADOS ALCANZADOS EN EL CUMPLIMIENTO DE LAS COMPETENCIAS.</a:t>
                      </a:r>
                      <a:endParaRPr lang="es-419" sz="1600" kern="1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solidFill>
                      <a:schemeClr val="accent2">
                        <a:lumMod val="40000"/>
                        <a:lumOff val="60000"/>
                      </a:schemeClr>
                    </a:solidFill>
                  </a:tcPr>
                </a:tc>
                <a:extLst>
                  <a:ext uri="{0D108BD9-81ED-4DB2-BD59-A6C34878D82A}">
                    <a16:rowId xmlns:a16="http://schemas.microsoft.com/office/drawing/2014/main" val="340294051"/>
                  </a:ext>
                </a:extLst>
              </a:tr>
              <a:tr h="2436458">
                <a:tc>
                  <a:txBody>
                    <a:bodyPr/>
                    <a:lstStyle/>
                    <a:p>
                      <a:pPr algn="ctr">
                        <a:lnSpc>
                          <a:spcPct val="107000"/>
                        </a:lnSpc>
                        <a:spcAft>
                          <a:spcPts val="800"/>
                        </a:spcAft>
                      </a:pPr>
                      <a:r>
                        <a:rPr lang="es-419" sz="1600" b="0" kern="0" dirty="0">
                          <a:solidFill>
                            <a:schemeClr val="tx1"/>
                          </a:solidFill>
                          <a:effectLst/>
                          <a:latin typeface="Arial" panose="020B0604020202020204" pitchFamily="34" charset="0"/>
                          <a:cs typeface="Arial" panose="020B0604020202020204" pitchFamily="34" charset="0"/>
                        </a:rPr>
                        <a:t>INTERVENIR CON VOZ Y VOTO EN LAS SESIONES Y DELIBERACIONES DE LA JUNTA PARROQUIAL RURAL</a:t>
                      </a:r>
                      <a:endParaRPr lang="es-419" sz="1600" b="0" kern="1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solidFill>
                      <a:schemeClr val="accent2">
                        <a:lumMod val="40000"/>
                        <a:lumOff val="60000"/>
                      </a:schemeClr>
                    </a:solidFill>
                  </a:tcPr>
                </a:tc>
                <a:tc>
                  <a:txBody>
                    <a:bodyPr/>
                    <a:lstStyle/>
                    <a:p>
                      <a:pPr algn="ctr">
                        <a:lnSpc>
                          <a:spcPct val="107000"/>
                        </a:lnSpc>
                        <a:spcAft>
                          <a:spcPts val="800"/>
                        </a:spcAft>
                      </a:pPr>
                      <a:r>
                        <a:rPr lang="es-419" sz="1600" kern="0" dirty="0">
                          <a:solidFill>
                            <a:schemeClr val="tx1"/>
                          </a:solidFill>
                          <a:effectLst/>
                          <a:latin typeface="Arial" panose="020B0604020202020204" pitchFamily="34" charset="0"/>
                          <a:cs typeface="Arial" panose="020B0604020202020204" pitchFamily="34" charset="0"/>
                        </a:rPr>
                        <a:t>SE INTERVINO CON VOZ Y VOTO EN LAS DIFERENTES DELIBERACIONES EN CADA UNA DE LAS SESIONES, 23 ORDINARIAS, 5 EXTRAORDINARIA, 1 INAUGURAL Y 1 CONMEMORATIVA.</a:t>
                      </a:r>
                      <a:endParaRPr lang="es-419" sz="1600" kern="1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solidFill>
                      <a:schemeClr val="accent2">
                        <a:lumMod val="40000"/>
                        <a:lumOff val="60000"/>
                      </a:schemeClr>
                    </a:solidFill>
                  </a:tcPr>
                </a:tc>
                <a:tc>
                  <a:txBody>
                    <a:bodyPr/>
                    <a:lstStyle/>
                    <a:p>
                      <a:pPr algn="ctr">
                        <a:lnSpc>
                          <a:spcPct val="107000"/>
                        </a:lnSpc>
                        <a:spcAft>
                          <a:spcPts val="800"/>
                        </a:spcAft>
                      </a:pPr>
                      <a:r>
                        <a:rPr lang="es-419" sz="1600" kern="0" dirty="0">
                          <a:solidFill>
                            <a:schemeClr val="tx1"/>
                          </a:solidFill>
                          <a:effectLst/>
                          <a:latin typeface="Arial" panose="020B0604020202020204" pitchFamily="34" charset="0"/>
                          <a:cs typeface="Arial" panose="020B0604020202020204" pitchFamily="34" charset="0"/>
                        </a:rPr>
                        <a:t>EN LAS QUE APORTE CON MIS CRITERIOS EN BENEFICIOS DE LOS HABITANTES DE LA PARROQUIA. CONTRIBUCIÓN EFECTIVA PARA LA TOMA DE DECISIONES CORRECTAS ENFOCADAS AL BIENESTAR DE LOS CIUDADANOS DE LA PARROQUIA.</a:t>
                      </a:r>
                      <a:endParaRPr lang="es-419" sz="1600" kern="1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solidFill>
                      <a:schemeClr val="accent2">
                        <a:lumMod val="40000"/>
                        <a:lumOff val="60000"/>
                      </a:schemeClr>
                    </a:solidFill>
                  </a:tcPr>
                </a:tc>
                <a:extLst>
                  <a:ext uri="{0D108BD9-81ED-4DB2-BD59-A6C34878D82A}">
                    <a16:rowId xmlns:a16="http://schemas.microsoft.com/office/drawing/2014/main" val="167138106"/>
                  </a:ext>
                </a:extLst>
              </a:tr>
              <a:tr h="1766898">
                <a:tc>
                  <a:txBody>
                    <a:bodyPr/>
                    <a:lstStyle/>
                    <a:p>
                      <a:pPr algn="ctr">
                        <a:lnSpc>
                          <a:spcPct val="107000"/>
                        </a:lnSpc>
                        <a:spcAft>
                          <a:spcPts val="800"/>
                        </a:spcAft>
                      </a:pPr>
                      <a:r>
                        <a:rPr lang="es-419" sz="1600" b="0" kern="0" dirty="0">
                          <a:solidFill>
                            <a:schemeClr val="tx1"/>
                          </a:solidFill>
                          <a:effectLst/>
                          <a:latin typeface="Arial" panose="020B0604020202020204" pitchFamily="34" charset="0"/>
                          <a:cs typeface="Arial" panose="020B0604020202020204" pitchFamily="34" charset="0"/>
                        </a:rPr>
                        <a:t>LA PRESENTACIÓN DE PROYECTOS DE ACUERDOS Y RESOLUCIONES, EN EL ÁMBITO DE COMPETENCIA DEL GOBIERNO AUTÓNOMO DESCENTRALIZADO PARROQUIAL RURAL</a:t>
                      </a:r>
                      <a:endParaRPr lang="es-419" sz="1600" b="0" kern="1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solidFill>
                      <a:schemeClr val="accent2">
                        <a:lumMod val="40000"/>
                        <a:lumOff val="60000"/>
                      </a:schemeClr>
                    </a:solidFill>
                  </a:tcPr>
                </a:tc>
                <a:tc>
                  <a:txBody>
                    <a:bodyPr/>
                    <a:lstStyle/>
                    <a:p>
                      <a:pPr algn="ctr">
                        <a:lnSpc>
                          <a:spcPct val="107000"/>
                        </a:lnSpc>
                        <a:spcAft>
                          <a:spcPts val="800"/>
                        </a:spcAft>
                      </a:pPr>
                      <a:r>
                        <a:rPr lang="es-419" sz="1600" kern="0" dirty="0">
                          <a:solidFill>
                            <a:schemeClr val="tx1"/>
                          </a:solidFill>
                          <a:effectLst/>
                          <a:latin typeface="Arial" panose="020B0604020202020204" pitchFamily="34" charset="0"/>
                          <a:cs typeface="Arial" panose="020B0604020202020204" pitchFamily="34" charset="0"/>
                        </a:rPr>
                        <a:t>NO APLICA</a:t>
                      </a:r>
                      <a:endParaRPr lang="es-419" sz="1600" kern="1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solidFill>
                      <a:schemeClr val="accent2">
                        <a:lumMod val="40000"/>
                        <a:lumOff val="60000"/>
                      </a:schemeClr>
                    </a:solidFill>
                  </a:tcPr>
                </a:tc>
                <a:tc>
                  <a:txBody>
                    <a:bodyPr/>
                    <a:lstStyle/>
                    <a:p>
                      <a:pPr algn="ctr">
                        <a:lnSpc>
                          <a:spcPct val="107000"/>
                        </a:lnSpc>
                        <a:spcAft>
                          <a:spcPts val="800"/>
                        </a:spcAft>
                      </a:pPr>
                      <a:r>
                        <a:rPr lang="es-419" sz="1600" kern="0" dirty="0">
                          <a:solidFill>
                            <a:schemeClr val="tx1"/>
                          </a:solidFill>
                          <a:effectLst/>
                          <a:latin typeface="Arial" panose="020B0604020202020204" pitchFamily="34" charset="0"/>
                          <a:cs typeface="Arial" panose="020B0604020202020204" pitchFamily="34" charset="0"/>
                        </a:rPr>
                        <a:t>NO APLICA</a:t>
                      </a:r>
                      <a:endParaRPr lang="es-419" sz="1600" kern="1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solidFill>
                      <a:schemeClr val="accent2">
                        <a:lumMod val="40000"/>
                        <a:lumOff val="60000"/>
                      </a:schemeClr>
                    </a:solidFill>
                  </a:tcPr>
                </a:tc>
                <a:extLst>
                  <a:ext uri="{0D108BD9-81ED-4DB2-BD59-A6C34878D82A}">
                    <a16:rowId xmlns:a16="http://schemas.microsoft.com/office/drawing/2014/main" val="317106535"/>
                  </a:ext>
                </a:extLst>
              </a:tr>
            </a:tbl>
          </a:graphicData>
        </a:graphic>
      </p:graphicFrame>
      <p:pic>
        <p:nvPicPr>
          <p:cNvPr id="5" name="Imagen 4"/>
          <p:cNvPicPr>
            <a:picLocks noChangeAspect="1"/>
          </p:cNvPicPr>
          <p:nvPr/>
        </p:nvPicPr>
        <p:blipFill rotWithShape="1">
          <a:blip r:embed="rId2">
            <a:extLst>
              <a:ext uri="{28A0092B-C50C-407E-A947-70E740481C1C}">
                <a14:useLocalDpi xmlns:a14="http://schemas.microsoft.com/office/drawing/2010/main" val="0"/>
              </a:ext>
            </a:extLst>
          </a:blip>
          <a:srcRect l="23512" t="13125" r="17559" b="18750"/>
          <a:stretch/>
        </p:blipFill>
        <p:spPr>
          <a:xfrm>
            <a:off x="775992" y="0"/>
            <a:ext cx="1533526" cy="1266320"/>
          </a:xfrm>
          <a:prstGeom prst="rect">
            <a:avLst/>
          </a:prstGeom>
        </p:spPr>
      </p:pic>
    </p:spTree>
    <p:extLst>
      <p:ext uri="{BB962C8B-B14F-4D97-AF65-F5344CB8AC3E}">
        <p14:creationId xmlns:p14="http://schemas.microsoft.com/office/powerpoint/2010/main" val="429475429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CuadroTexto 21">
            <a:extLst>
              <a:ext uri="{FF2B5EF4-FFF2-40B4-BE49-F238E27FC236}">
                <a16:creationId xmlns:a16="http://schemas.microsoft.com/office/drawing/2014/main" id="{2870CA61-DB10-3237-3C9C-02DAF2D3F90A}"/>
              </a:ext>
            </a:extLst>
          </p:cNvPr>
          <p:cNvSpPr txBox="1"/>
          <p:nvPr/>
        </p:nvSpPr>
        <p:spPr>
          <a:xfrm>
            <a:off x="2133601" y="197897"/>
            <a:ext cx="7222434" cy="1200329"/>
          </a:xfrm>
          <a:prstGeom prst="rect">
            <a:avLst/>
          </a:prstGeom>
          <a:noFill/>
        </p:spPr>
        <p:txBody>
          <a:bodyPr wrap="square" rtlCol="0">
            <a:spAutoFit/>
          </a:bodyPr>
          <a:lstStyle/>
          <a:p>
            <a:pPr algn="ctr"/>
            <a:r>
              <a:rPr lang="es-MX" sz="3600" b="1" dirty="0">
                <a:solidFill>
                  <a:srgbClr val="002060"/>
                </a:solidFill>
                <a:latin typeface="Arial Rounded MT Bold" panose="020F0704030504030204" pitchFamily="34" charset="0"/>
              </a:rPr>
              <a:t>RENDICIÓN DE CUENTAS PERÍODO FISCAL </a:t>
            </a:r>
            <a:r>
              <a:rPr lang="es-MX" sz="3600" b="1" dirty="0" smtClean="0">
                <a:solidFill>
                  <a:srgbClr val="002060"/>
                </a:solidFill>
                <a:latin typeface="Arial Rounded MT Bold" panose="020F0704030504030204" pitchFamily="34" charset="0"/>
              </a:rPr>
              <a:t>2024</a:t>
            </a:r>
            <a:endParaRPr lang="es-419" sz="3600" b="1" dirty="0">
              <a:solidFill>
                <a:srgbClr val="002060"/>
              </a:solidFill>
              <a:latin typeface="Arial Rounded MT Bold" panose="020F0704030504030204" pitchFamily="34" charset="0"/>
            </a:endParaRPr>
          </a:p>
        </p:txBody>
      </p:sp>
      <p:pic>
        <p:nvPicPr>
          <p:cNvPr id="9" name="Imagen 8"/>
          <p:cNvPicPr>
            <a:picLocks noChangeAspect="1"/>
          </p:cNvPicPr>
          <p:nvPr/>
        </p:nvPicPr>
        <p:blipFill rotWithShape="1">
          <a:blip r:embed="rId2">
            <a:extLst>
              <a:ext uri="{28A0092B-C50C-407E-A947-70E740481C1C}">
                <a14:useLocalDpi xmlns:a14="http://schemas.microsoft.com/office/drawing/2010/main" val="0"/>
              </a:ext>
            </a:extLst>
          </a:blip>
          <a:srcRect l="23512" t="13125" r="17559" b="18750"/>
          <a:stretch/>
        </p:blipFill>
        <p:spPr>
          <a:xfrm>
            <a:off x="775992" y="0"/>
            <a:ext cx="1533526" cy="1266320"/>
          </a:xfrm>
          <a:prstGeom prst="rect">
            <a:avLst/>
          </a:prstGeom>
        </p:spPr>
      </p:pic>
      <p:pic>
        <p:nvPicPr>
          <p:cNvPr id="10" name="Imagen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278" y="5302204"/>
            <a:ext cx="2706594" cy="2265409"/>
          </a:xfrm>
          <a:prstGeom prst="rect">
            <a:avLst/>
          </a:prstGeom>
        </p:spPr>
      </p:pic>
      <p:sp>
        <p:nvSpPr>
          <p:cNvPr id="2" name="Rectángulo 1"/>
          <p:cNvSpPr/>
          <p:nvPr/>
        </p:nvSpPr>
        <p:spPr>
          <a:xfrm>
            <a:off x="3546770" y="1398226"/>
            <a:ext cx="4773679" cy="584775"/>
          </a:xfrm>
          <a:prstGeom prst="rect">
            <a:avLst/>
          </a:prstGeom>
        </p:spPr>
        <p:txBody>
          <a:bodyPr wrap="none">
            <a:spAutoFit/>
          </a:bodyPr>
          <a:lstStyle/>
          <a:p>
            <a:r>
              <a:rPr lang="es-ES" sz="3200" b="1" dirty="0" smtClean="0">
                <a:solidFill>
                  <a:srgbClr val="FF0000"/>
                </a:solidFill>
              </a:rPr>
              <a:t>TERAPIA PARA PRÓTESIS</a:t>
            </a:r>
            <a:endParaRPr lang="es-ES" sz="3200" b="1" dirty="0">
              <a:solidFill>
                <a:srgbClr val="FF0000"/>
              </a:solidFill>
            </a:endParaRPr>
          </a:p>
        </p:txBody>
      </p:sp>
      <p:pic>
        <p:nvPicPr>
          <p:cNvPr id="3" name="Imagen 2"/>
          <p:cNvPicPr>
            <a:picLocks noChangeAspect="1"/>
          </p:cNvPicPr>
          <p:nvPr/>
        </p:nvPicPr>
        <p:blipFill rotWithShape="1">
          <a:blip r:embed="rId4"/>
          <a:srcRect l="27950" t="25263" r="49561" b="7390"/>
          <a:stretch/>
        </p:blipFill>
        <p:spPr>
          <a:xfrm>
            <a:off x="6254867" y="2018877"/>
            <a:ext cx="3150585" cy="4582893"/>
          </a:xfrm>
          <a:prstGeom prst="rect">
            <a:avLst/>
          </a:prstGeom>
        </p:spPr>
      </p:pic>
      <p:pic>
        <p:nvPicPr>
          <p:cNvPr id="4" name="Imagen 3"/>
          <p:cNvPicPr>
            <a:picLocks noChangeAspect="1"/>
          </p:cNvPicPr>
          <p:nvPr/>
        </p:nvPicPr>
        <p:blipFill rotWithShape="1">
          <a:blip r:embed="rId5"/>
          <a:srcRect l="28589" t="27824" r="49821" b="8328"/>
          <a:stretch/>
        </p:blipFill>
        <p:spPr>
          <a:xfrm>
            <a:off x="3546770" y="2057398"/>
            <a:ext cx="2733209" cy="4544372"/>
          </a:xfrm>
          <a:prstGeom prst="rect">
            <a:avLst/>
          </a:prstGeom>
        </p:spPr>
      </p:pic>
      <p:pic>
        <p:nvPicPr>
          <p:cNvPr id="5" name="Imagen 4"/>
          <p:cNvPicPr>
            <a:picLocks noChangeAspect="1"/>
          </p:cNvPicPr>
          <p:nvPr/>
        </p:nvPicPr>
        <p:blipFill rotWithShape="1">
          <a:blip r:embed="rId6"/>
          <a:srcRect l="28202" t="24407" r="49413" b="11446"/>
          <a:stretch/>
        </p:blipFill>
        <p:spPr>
          <a:xfrm>
            <a:off x="1107090" y="2057398"/>
            <a:ext cx="2439680" cy="3930594"/>
          </a:xfrm>
          <a:prstGeom prst="rect">
            <a:avLst/>
          </a:prstGeom>
        </p:spPr>
      </p:pic>
    </p:spTree>
    <p:extLst>
      <p:ext uri="{BB962C8B-B14F-4D97-AF65-F5344CB8AC3E}">
        <p14:creationId xmlns:p14="http://schemas.microsoft.com/office/powerpoint/2010/main" val="106373267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CuadroTexto 21">
            <a:extLst>
              <a:ext uri="{FF2B5EF4-FFF2-40B4-BE49-F238E27FC236}">
                <a16:creationId xmlns:a16="http://schemas.microsoft.com/office/drawing/2014/main" id="{2870CA61-DB10-3237-3C9C-02DAF2D3F90A}"/>
              </a:ext>
            </a:extLst>
          </p:cNvPr>
          <p:cNvSpPr txBox="1"/>
          <p:nvPr/>
        </p:nvSpPr>
        <p:spPr>
          <a:xfrm>
            <a:off x="2133601" y="197897"/>
            <a:ext cx="7222434" cy="1200329"/>
          </a:xfrm>
          <a:prstGeom prst="rect">
            <a:avLst/>
          </a:prstGeom>
          <a:noFill/>
        </p:spPr>
        <p:txBody>
          <a:bodyPr wrap="square" rtlCol="0">
            <a:spAutoFit/>
          </a:bodyPr>
          <a:lstStyle/>
          <a:p>
            <a:pPr algn="ctr"/>
            <a:r>
              <a:rPr lang="es-MX" sz="3600" b="1" dirty="0">
                <a:solidFill>
                  <a:srgbClr val="002060"/>
                </a:solidFill>
                <a:latin typeface="Arial Rounded MT Bold" panose="020F0704030504030204" pitchFamily="34" charset="0"/>
              </a:rPr>
              <a:t>RENDICIÓN DE CUENTAS PERÍODO FISCAL </a:t>
            </a:r>
            <a:r>
              <a:rPr lang="es-MX" sz="3600" b="1" dirty="0" smtClean="0">
                <a:solidFill>
                  <a:srgbClr val="002060"/>
                </a:solidFill>
                <a:latin typeface="Arial Rounded MT Bold" panose="020F0704030504030204" pitchFamily="34" charset="0"/>
              </a:rPr>
              <a:t>2024</a:t>
            </a:r>
            <a:endParaRPr lang="es-419" sz="3600" b="1" dirty="0">
              <a:solidFill>
                <a:srgbClr val="002060"/>
              </a:solidFill>
              <a:latin typeface="Arial Rounded MT Bold" panose="020F0704030504030204" pitchFamily="34" charset="0"/>
            </a:endParaRPr>
          </a:p>
        </p:txBody>
      </p:sp>
      <p:pic>
        <p:nvPicPr>
          <p:cNvPr id="9" name="Imagen 8"/>
          <p:cNvPicPr>
            <a:picLocks noChangeAspect="1"/>
          </p:cNvPicPr>
          <p:nvPr/>
        </p:nvPicPr>
        <p:blipFill rotWithShape="1">
          <a:blip r:embed="rId2">
            <a:extLst>
              <a:ext uri="{28A0092B-C50C-407E-A947-70E740481C1C}">
                <a14:useLocalDpi xmlns:a14="http://schemas.microsoft.com/office/drawing/2010/main" val="0"/>
              </a:ext>
            </a:extLst>
          </a:blip>
          <a:srcRect l="23512" t="13125" r="17559" b="18750"/>
          <a:stretch/>
        </p:blipFill>
        <p:spPr>
          <a:xfrm>
            <a:off x="775992" y="0"/>
            <a:ext cx="1533526" cy="1266320"/>
          </a:xfrm>
          <a:prstGeom prst="rect">
            <a:avLst/>
          </a:prstGeom>
        </p:spPr>
      </p:pic>
      <p:pic>
        <p:nvPicPr>
          <p:cNvPr id="10" name="Imagen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278" y="5302204"/>
            <a:ext cx="2706594" cy="2265409"/>
          </a:xfrm>
          <a:prstGeom prst="rect">
            <a:avLst/>
          </a:prstGeom>
        </p:spPr>
      </p:pic>
      <p:sp>
        <p:nvSpPr>
          <p:cNvPr id="2" name="Rectángulo 1"/>
          <p:cNvSpPr/>
          <p:nvPr/>
        </p:nvSpPr>
        <p:spPr>
          <a:xfrm>
            <a:off x="505957" y="1762774"/>
            <a:ext cx="4410599" cy="3539430"/>
          </a:xfrm>
          <a:prstGeom prst="rect">
            <a:avLst/>
          </a:prstGeom>
        </p:spPr>
        <p:txBody>
          <a:bodyPr wrap="square">
            <a:spAutoFit/>
          </a:bodyPr>
          <a:lstStyle/>
          <a:p>
            <a:pPr algn="just"/>
            <a:r>
              <a:rPr lang="es-ES" sz="3200" b="1" dirty="0">
                <a:solidFill>
                  <a:srgbClr val="FF0000"/>
                </a:solidFill>
              </a:rPr>
              <a:t>Entrega de ayudas </a:t>
            </a:r>
            <a:r>
              <a:rPr lang="es-ES" sz="3200" b="1" dirty="0" smtClean="0">
                <a:solidFill>
                  <a:srgbClr val="FF0000"/>
                </a:solidFill>
              </a:rPr>
              <a:t>técnicas, gracias </a:t>
            </a:r>
            <a:r>
              <a:rPr lang="es-ES" sz="3200" b="1" dirty="0">
                <a:solidFill>
                  <a:srgbClr val="FF0000"/>
                </a:solidFill>
              </a:rPr>
              <a:t>a la </a:t>
            </a:r>
            <a:r>
              <a:rPr lang="es-ES" sz="3200" b="1" dirty="0" smtClean="0">
                <a:solidFill>
                  <a:srgbClr val="FF0000"/>
                </a:solidFill>
              </a:rPr>
              <a:t>gestión </a:t>
            </a:r>
            <a:r>
              <a:rPr lang="es-ES" sz="3200" b="1" dirty="0">
                <a:solidFill>
                  <a:srgbClr val="FF0000"/>
                </a:solidFill>
              </a:rPr>
              <a:t>de </a:t>
            </a:r>
            <a:r>
              <a:rPr lang="es-ES" sz="3200" b="1" dirty="0" smtClean="0">
                <a:solidFill>
                  <a:srgbClr val="FF0000"/>
                </a:solidFill>
              </a:rPr>
              <a:t>Jesús </a:t>
            </a:r>
            <a:r>
              <a:rPr lang="es-ES" sz="3200" b="1" dirty="0" err="1">
                <a:solidFill>
                  <a:srgbClr val="FF0000"/>
                </a:solidFill>
              </a:rPr>
              <a:t>Bazan</a:t>
            </a:r>
            <a:r>
              <a:rPr lang="es-ES" sz="3200" b="1" dirty="0">
                <a:solidFill>
                  <a:srgbClr val="FF0000"/>
                </a:solidFill>
              </a:rPr>
              <a:t> de parte de la </a:t>
            </a:r>
            <a:r>
              <a:rPr lang="es-ES" sz="3200" b="1" dirty="0" err="1">
                <a:solidFill>
                  <a:srgbClr val="FF0000"/>
                </a:solidFill>
              </a:rPr>
              <a:t>alcaldia</a:t>
            </a:r>
            <a:r>
              <a:rPr lang="es-ES" sz="3200" b="1" dirty="0">
                <a:solidFill>
                  <a:srgbClr val="FF0000"/>
                </a:solidFill>
              </a:rPr>
              <a:t> de Daule pudieron recibir ayudas </a:t>
            </a:r>
            <a:r>
              <a:rPr lang="es-ES" sz="3200" b="1" dirty="0" smtClean="0">
                <a:solidFill>
                  <a:srgbClr val="FF0000"/>
                </a:solidFill>
              </a:rPr>
              <a:t>técnicas.</a:t>
            </a:r>
            <a:endParaRPr lang="es-ES" sz="3200" b="1" dirty="0">
              <a:solidFill>
                <a:srgbClr val="FF0000"/>
              </a:solidFill>
            </a:endParaRPr>
          </a:p>
        </p:txBody>
      </p:sp>
      <p:pic>
        <p:nvPicPr>
          <p:cNvPr id="3" name="Imagen 2"/>
          <p:cNvPicPr>
            <a:picLocks noChangeAspect="1"/>
          </p:cNvPicPr>
          <p:nvPr/>
        </p:nvPicPr>
        <p:blipFill rotWithShape="1">
          <a:blip r:embed="rId4"/>
          <a:srcRect l="27990" t="30151" r="25959" b="16080"/>
          <a:stretch/>
        </p:blipFill>
        <p:spPr>
          <a:xfrm>
            <a:off x="5223235" y="1883391"/>
            <a:ext cx="6445061" cy="4230806"/>
          </a:xfrm>
          <a:prstGeom prst="rect">
            <a:avLst/>
          </a:prstGeom>
        </p:spPr>
      </p:pic>
    </p:spTree>
    <p:extLst>
      <p:ext uri="{BB962C8B-B14F-4D97-AF65-F5344CB8AC3E}">
        <p14:creationId xmlns:p14="http://schemas.microsoft.com/office/powerpoint/2010/main" val="195525046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CuadroTexto 21">
            <a:extLst>
              <a:ext uri="{FF2B5EF4-FFF2-40B4-BE49-F238E27FC236}">
                <a16:creationId xmlns:a16="http://schemas.microsoft.com/office/drawing/2014/main" id="{2870CA61-DB10-3237-3C9C-02DAF2D3F90A}"/>
              </a:ext>
            </a:extLst>
          </p:cNvPr>
          <p:cNvSpPr txBox="1"/>
          <p:nvPr/>
        </p:nvSpPr>
        <p:spPr>
          <a:xfrm>
            <a:off x="2133601" y="197897"/>
            <a:ext cx="7222434" cy="1200329"/>
          </a:xfrm>
          <a:prstGeom prst="rect">
            <a:avLst/>
          </a:prstGeom>
          <a:noFill/>
        </p:spPr>
        <p:txBody>
          <a:bodyPr wrap="square" rtlCol="0">
            <a:spAutoFit/>
          </a:bodyPr>
          <a:lstStyle/>
          <a:p>
            <a:pPr algn="ctr"/>
            <a:r>
              <a:rPr lang="es-MX" sz="3600" b="1" dirty="0">
                <a:solidFill>
                  <a:srgbClr val="002060"/>
                </a:solidFill>
                <a:latin typeface="Arial Rounded MT Bold" panose="020F0704030504030204" pitchFamily="34" charset="0"/>
              </a:rPr>
              <a:t>RENDICIÓN DE CUENTAS PERÍODO FISCAL </a:t>
            </a:r>
            <a:r>
              <a:rPr lang="es-MX" sz="3600" b="1" dirty="0" smtClean="0">
                <a:solidFill>
                  <a:srgbClr val="002060"/>
                </a:solidFill>
                <a:latin typeface="Arial Rounded MT Bold" panose="020F0704030504030204" pitchFamily="34" charset="0"/>
              </a:rPr>
              <a:t>2024</a:t>
            </a:r>
            <a:endParaRPr lang="es-419" sz="3600" b="1" dirty="0">
              <a:solidFill>
                <a:srgbClr val="002060"/>
              </a:solidFill>
              <a:latin typeface="Arial Rounded MT Bold" panose="020F0704030504030204" pitchFamily="34" charset="0"/>
            </a:endParaRPr>
          </a:p>
        </p:txBody>
      </p:sp>
      <p:pic>
        <p:nvPicPr>
          <p:cNvPr id="9" name="Imagen 8"/>
          <p:cNvPicPr>
            <a:picLocks noChangeAspect="1"/>
          </p:cNvPicPr>
          <p:nvPr/>
        </p:nvPicPr>
        <p:blipFill rotWithShape="1">
          <a:blip r:embed="rId2">
            <a:extLst>
              <a:ext uri="{28A0092B-C50C-407E-A947-70E740481C1C}">
                <a14:useLocalDpi xmlns:a14="http://schemas.microsoft.com/office/drawing/2010/main" val="0"/>
              </a:ext>
            </a:extLst>
          </a:blip>
          <a:srcRect l="23512" t="13125" r="17559" b="18750"/>
          <a:stretch/>
        </p:blipFill>
        <p:spPr>
          <a:xfrm>
            <a:off x="775992" y="0"/>
            <a:ext cx="1533526" cy="1266320"/>
          </a:xfrm>
          <a:prstGeom prst="rect">
            <a:avLst/>
          </a:prstGeom>
        </p:spPr>
      </p:pic>
      <p:pic>
        <p:nvPicPr>
          <p:cNvPr id="10" name="Imagen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278" y="5302204"/>
            <a:ext cx="2706594" cy="2265409"/>
          </a:xfrm>
          <a:prstGeom prst="rect">
            <a:avLst/>
          </a:prstGeom>
        </p:spPr>
      </p:pic>
      <p:sp>
        <p:nvSpPr>
          <p:cNvPr id="2" name="Rectángulo 1"/>
          <p:cNvSpPr/>
          <p:nvPr/>
        </p:nvSpPr>
        <p:spPr>
          <a:xfrm>
            <a:off x="1877952" y="1464217"/>
            <a:ext cx="7156866" cy="646331"/>
          </a:xfrm>
          <a:prstGeom prst="rect">
            <a:avLst/>
          </a:prstGeom>
        </p:spPr>
        <p:txBody>
          <a:bodyPr wrap="square">
            <a:spAutoFit/>
          </a:bodyPr>
          <a:lstStyle/>
          <a:p>
            <a:pPr algn="ctr"/>
            <a:r>
              <a:rPr lang="es-ES" b="1" dirty="0" smtClean="0">
                <a:solidFill>
                  <a:srgbClr val="FF0000"/>
                </a:solidFill>
              </a:rPr>
              <a:t>GRACIAS A LA PREFECTURA DEL GUAYAS SE REALIZO FUMIGACIÓN EN DIFERENTES INSTITUCIONES DE LA PARROQUIA.</a:t>
            </a:r>
            <a:endParaRPr lang="es-ES" b="1" dirty="0">
              <a:solidFill>
                <a:srgbClr val="FF0000"/>
              </a:solidFill>
            </a:endParaRPr>
          </a:p>
        </p:txBody>
      </p:sp>
      <p:pic>
        <p:nvPicPr>
          <p:cNvPr id="3" name="Imagen 2"/>
          <p:cNvPicPr>
            <a:picLocks noChangeAspect="1"/>
          </p:cNvPicPr>
          <p:nvPr/>
        </p:nvPicPr>
        <p:blipFill rotWithShape="1">
          <a:blip r:embed="rId4"/>
          <a:srcRect l="27754" t="25604" r="25728" b="34436"/>
          <a:stretch/>
        </p:blipFill>
        <p:spPr>
          <a:xfrm>
            <a:off x="2019869" y="2198299"/>
            <a:ext cx="7599549" cy="3670238"/>
          </a:xfrm>
          <a:prstGeom prst="rect">
            <a:avLst/>
          </a:prstGeom>
        </p:spPr>
      </p:pic>
    </p:spTree>
    <p:extLst>
      <p:ext uri="{BB962C8B-B14F-4D97-AF65-F5344CB8AC3E}">
        <p14:creationId xmlns:p14="http://schemas.microsoft.com/office/powerpoint/2010/main" val="130735685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CuadroTexto 21">
            <a:extLst>
              <a:ext uri="{FF2B5EF4-FFF2-40B4-BE49-F238E27FC236}">
                <a16:creationId xmlns:a16="http://schemas.microsoft.com/office/drawing/2014/main" id="{2870CA61-DB10-3237-3C9C-02DAF2D3F90A}"/>
              </a:ext>
            </a:extLst>
          </p:cNvPr>
          <p:cNvSpPr txBox="1"/>
          <p:nvPr/>
        </p:nvSpPr>
        <p:spPr>
          <a:xfrm>
            <a:off x="2133601" y="197897"/>
            <a:ext cx="7222434" cy="1200329"/>
          </a:xfrm>
          <a:prstGeom prst="rect">
            <a:avLst/>
          </a:prstGeom>
          <a:noFill/>
        </p:spPr>
        <p:txBody>
          <a:bodyPr wrap="square" rtlCol="0">
            <a:spAutoFit/>
          </a:bodyPr>
          <a:lstStyle/>
          <a:p>
            <a:pPr algn="ctr"/>
            <a:r>
              <a:rPr lang="es-MX" sz="3600" b="1" dirty="0">
                <a:solidFill>
                  <a:srgbClr val="002060"/>
                </a:solidFill>
                <a:latin typeface="Arial Rounded MT Bold" panose="020F0704030504030204" pitchFamily="34" charset="0"/>
              </a:rPr>
              <a:t>RENDICIÓN DE CUENTAS PERÍODO FISCAL </a:t>
            </a:r>
            <a:r>
              <a:rPr lang="es-MX" sz="3600" b="1" dirty="0" smtClean="0">
                <a:solidFill>
                  <a:srgbClr val="002060"/>
                </a:solidFill>
                <a:latin typeface="Arial Rounded MT Bold" panose="020F0704030504030204" pitchFamily="34" charset="0"/>
              </a:rPr>
              <a:t>2024</a:t>
            </a:r>
            <a:endParaRPr lang="es-419" sz="3600" b="1" dirty="0">
              <a:solidFill>
                <a:srgbClr val="002060"/>
              </a:solidFill>
              <a:latin typeface="Arial Rounded MT Bold" panose="020F0704030504030204" pitchFamily="34" charset="0"/>
            </a:endParaRPr>
          </a:p>
        </p:txBody>
      </p:sp>
      <p:pic>
        <p:nvPicPr>
          <p:cNvPr id="9" name="Imagen 8"/>
          <p:cNvPicPr>
            <a:picLocks noChangeAspect="1"/>
          </p:cNvPicPr>
          <p:nvPr/>
        </p:nvPicPr>
        <p:blipFill rotWithShape="1">
          <a:blip r:embed="rId2">
            <a:extLst>
              <a:ext uri="{28A0092B-C50C-407E-A947-70E740481C1C}">
                <a14:useLocalDpi xmlns:a14="http://schemas.microsoft.com/office/drawing/2010/main" val="0"/>
              </a:ext>
            </a:extLst>
          </a:blip>
          <a:srcRect l="23512" t="13125" r="17559" b="18750"/>
          <a:stretch/>
        </p:blipFill>
        <p:spPr>
          <a:xfrm>
            <a:off x="775992" y="0"/>
            <a:ext cx="1533526" cy="1266320"/>
          </a:xfrm>
          <a:prstGeom prst="rect">
            <a:avLst/>
          </a:prstGeom>
        </p:spPr>
      </p:pic>
      <p:pic>
        <p:nvPicPr>
          <p:cNvPr id="10" name="Imagen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91521" y="2941309"/>
            <a:ext cx="2706594" cy="2265409"/>
          </a:xfrm>
          <a:prstGeom prst="rect">
            <a:avLst/>
          </a:prstGeom>
        </p:spPr>
      </p:pic>
      <p:sp>
        <p:nvSpPr>
          <p:cNvPr id="5" name="CuadroTexto 4">
            <a:extLst>
              <a:ext uri="{FF2B5EF4-FFF2-40B4-BE49-F238E27FC236}">
                <a16:creationId xmlns:a16="http://schemas.microsoft.com/office/drawing/2014/main" id="{2870CA61-DB10-3237-3C9C-02DAF2D3F90A}"/>
              </a:ext>
            </a:extLst>
          </p:cNvPr>
          <p:cNvSpPr txBox="1"/>
          <p:nvPr/>
        </p:nvSpPr>
        <p:spPr>
          <a:xfrm>
            <a:off x="1958454" y="2618144"/>
            <a:ext cx="7222434" cy="646331"/>
          </a:xfrm>
          <a:prstGeom prst="rect">
            <a:avLst/>
          </a:prstGeom>
          <a:noFill/>
        </p:spPr>
        <p:txBody>
          <a:bodyPr wrap="square" rtlCol="0">
            <a:spAutoFit/>
          </a:bodyPr>
          <a:lstStyle/>
          <a:p>
            <a:pPr algn="ctr"/>
            <a:r>
              <a:rPr lang="es-MX" sz="3600" b="1" dirty="0" smtClean="0">
                <a:solidFill>
                  <a:srgbClr val="FF0000"/>
                </a:solidFill>
                <a:latin typeface="Arial Rounded MT Bold" panose="020F0704030504030204" pitchFamily="34" charset="0"/>
              </a:rPr>
              <a:t>GRACIAS POR SU ATENCIÓN</a:t>
            </a:r>
            <a:endParaRPr lang="es-419" sz="3600" b="1" dirty="0">
              <a:solidFill>
                <a:srgbClr val="FF0000"/>
              </a:solidFill>
              <a:latin typeface="Arial Rounded MT Bold" panose="020F0704030504030204" pitchFamily="34" charset="0"/>
            </a:endParaRPr>
          </a:p>
        </p:txBody>
      </p:sp>
    </p:spTree>
    <p:extLst>
      <p:ext uri="{BB962C8B-B14F-4D97-AF65-F5344CB8AC3E}">
        <p14:creationId xmlns:p14="http://schemas.microsoft.com/office/powerpoint/2010/main" val="8250286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2" name="CuadroTexto 21">
            <a:extLst>
              <a:ext uri="{FF2B5EF4-FFF2-40B4-BE49-F238E27FC236}">
                <a16:creationId xmlns:a16="http://schemas.microsoft.com/office/drawing/2014/main" id="{2870CA61-DB10-3237-3C9C-02DAF2D3F90A}"/>
              </a:ext>
            </a:extLst>
          </p:cNvPr>
          <p:cNvSpPr txBox="1"/>
          <p:nvPr/>
        </p:nvSpPr>
        <p:spPr>
          <a:xfrm>
            <a:off x="2419351" y="31939"/>
            <a:ext cx="7222434" cy="1077218"/>
          </a:xfrm>
          <a:prstGeom prst="rect">
            <a:avLst/>
          </a:prstGeom>
          <a:noFill/>
        </p:spPr>
        <p:txBody>
          <a:bodyPr wrap="square" rtlCol="0">
            <a:spAutoFit/>
          </a:bodyPr>
          <a:lstStyle/>
          <a:p>
            <a:pPr algn="ctr"/>
            <a:r>
              <a:rPr lang="es-MX" sz="3200" b="1" dirty="0">
                <a:solidFill>
                  <a:srgbClr val="FF0000"/>
                </a:solidFill>
                <a:latin typeface="Arial Rounded MT Bold" panose="020F0704030504030204" pitchFamily="34" charset="0"/>
              </a:rPr>
              <a:t>RENDICIÓN DE CUENTAS PERÍODO FISCAL </a:t>
            </a:r>
            <a:r>
              <a:rPr lang="es-MX" sz="3200" b="1" dirty="0" smtClean="0">
                <a:solidFill>
                  <a:srgbClr val="FF0000"/>
                </a:solidFill>
                <a:latin typeface="Arial Rounded MT Bold" panose="020F0704030504030204" pitchFamily="34" charset="0"/>
              </a:rPr>
              <a:t>2024</a:t>
            </a:r>
            <a:endParaRPr lang="es-419" sz="3200" b="1" dirty="0">
              <a:solidFill>
                <a:srgbClr val="FF0000"/>
              </a:solidFill>
              <a:latin typeface="Arial Rounded MT Bold" panose="020F0704030504030204" pitchFamily="34" charset="0"/>
            </a:endParaRPr>
          </a:p>
        </p:txBody>
      </p:sp>
      <p:graphicFrame>
        <p:nvGraphicFramePr>
          <p:cNvPr id="2" name="Tabla 1">
            <a:extLst>
              <a:ext uri="{FF2B5EF4-FFF2-40B4-BE49-F238E27FC236}">
                <a16:creationId xmlns:a16="http://schemas.microsoft.com/office/drawing/2014/main" id="{E455D721-60F5-BBC8-6580-D99643D4DEEA}"/>
              </a:ext>
            </a:extLst>
          </p:cNvPr>
          <p:cNvGraphicFramePr>
            <a:graphicFrameLocks noGrp="1"/>
          </p:cNvGraphicFramePr>
          <p:nvPr>
            <p:extLst>
              <p:ext uri="{D42A27DB-BD31-4B8C-83A1-F6EECF244321}">
                <p14:modId xmlns:p14="http://schemas.microsoft.com/office/powerpoint/2010/main" val="3568842941"/>
              </p:ext>
            </p:extLst>
          </p:nvPr>
        </p:nvGraphicFramePr>
        <p:xfrm>
          <a:off x="918867" y="1266320"/>
          <a:ext cx="11025485" cy="5545169"/>
        </p:xfrm>
        <a:graphic>
          <a:graphicData uri="http://schemas.openxmlformats.org/drawingml/2006/table">
            <a:tbl>
              <a:tblPr firstRow="1" firstCol="1" bandRow="1">
                <a:tableStyleId>{5C22544A-7EE6-4342-B048-85BDC9FD1C3A}</a:tableStyleId>
              </a:tblPr>
              <a:tblGrid>
                <a:gridCol w="2510134">
                  <a:extLst>
                    <a:ext uri="{9D8B030D-6E8A-4147-A177-3AD203B41FA5}">
                      <a16:colId xmlns:a16="http://schemas.microsoft.com/office/drawing/2014/main" val="3411801106"/>
                    </a:ext>
                  </a:extLst>
                </a:gridCol>
                <a:gridCol w="5000625">
                  <a:extLst>
                    <a:ext uri="{9D8B030D-6E8A-4147-A177-3AD203B41FA5}">
                      <a16:colId xmlns:a16="http://schemas.microsoft.com/office/drawing/2014/main" val="662866223"/>
                    </a:ext>
                  </a:extLst>
                </a:gridCol>
                <a:gridCol w="3514726">
                  <a:extLst>
                    <a:ext uri="{9D8B030D-6E8A-4147-A177-3AD203B41FA5}">
                      <a16:colId xmlns:a16="http://schemas.microsoft.com/office/drawing/2014/main" val="3769909647"/>
                    </a:ext>
                  </a:extLst>
                </a:gridCol>
              </a:tblGrid>
              <a:tr h="2116748">
                <a:tc>
                  <a:txBody>
                    <a:bodyPr/>
                    <a:lstStyle/>
                    <a:p>
                      <a:pPr algn="ctr">
                        <a:lnSpc>
                          <a:spcPct val="107000"/>
                        </a:lnSpc>
                        <a:spcAft>
                          <a:spcPts val="800"/>
                        </a:spcAft>
                      </a:pPr>
                      <a:r>
                        <a:rPr lang="es-419" sz="1400" b="0" kern="0" dirty="0">
                          <a:solidFill>
                            <a:schemeClr val="tx1"/>
                          </a:solidFill>
                          <a:effectLst/>
                          <a:latin typeface="Arial" panose="020B0604020202020204" pitchFamily="34" charset="0"/>
                          <a:cs typeface="Arial" panose="020B0604020202020204" pitchFamily="34" charset="0"/>
                        </a:rPr>
                        <a:t>LA INTERVENCIÓN EN LA ASAMBLEA PARROQUIAL Y EN LAS COMISIONES, DELEGACIONES Y REPRESENTACIONES QUE DESIGNE LA JUNTA PARROQUIAL RURAL, Y EN TODAS LAS INSTANCIAS DE PARTICIPACIÓN</a:t>
                      </a:r>
                      <a:endParaRPr lang="es-419" sz="1400" b="0" kern="1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29405" marR="29405" marT="0" marB="0" anchor="ctr">
                    <a:noFill/>
                  </a:tcPr>
                </a:tc>
                <a:tc>
                  <a:txBody>
                    <a:bodyPr/>
                    <a:lstStyle/>
                    <a:p>
                      <a:pPr algn="ctr">
                        <a:lnSpc>
                          <a:spcPct val="107000"/>
                        </a:lnSpc>
                        <a:spcAft>
                          <a:spcPts val="800"/>
                        </a:spcAft>
                      </a:pPr>
                      <a:r>
                        <a:rPr lang="es-ES" sz="1400" b="0" kern="0" dirty="0">
                          <a:solidFill>
                            <a:schemeClr val="tx1"/>
                          </a:solidFill>
                          <a:effectLst/>
                          <a:latin typeface="Arial" panose="020B0604020202020204" pitchFamily="34" charset="0"/>
                          <a:cs typeface="Arial" panose="020B0604020202020204" pitchFamily="34" charset="0"/>
                        </a:rPr>
                        <a:t>TAL COMO LO DEMANDA ESTE LITERAL, HE INTERVENIDO EN LAS ASAMBLEAS PARROQUIALES , Y DE HABER INTEGRADO ALGUNAS COMISIONES Y DELEGACIONES</a:t>
                      </a:r>
                      <a:endParaRPr lang="es-419" sz="1400" b="0" kern="1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29405" marR="29405" marT="0" marB="0" anchor="ctr">
                    <a:noFill/>
                  </a:tcPr>
                </a:tc>
                <a:tc>
                  <a:txBody>
                    <a:bodyPr/>
                    <a:lstStyle/>
                    <a:p>
                      <a:pPr algn="ctr">
                        <a:lnSpc>
                          <a:spcPct val="107000"/>
                        </a:lnSpc>
                        <a:spcAft>
                          <a:spcPts val="800"/>
                        </a:spcAft>
                      </a:pPr>
                      <a:r>
                        <a:rPr lang="es-419" sz="1400" b="0" kern="0" dirty="0">
                          <a:solidFill>
                            <a:schemeClr val="tx1"/>
                          </a:solidFill>
                          <a:effectLst/>
                          <a:latin typeface="Arial" panose="020B0604020202020204" pitchFamily="34" charset="0"/>
                          <a:cs typeface="Arial" panose="020B0604020202020204" pitchFamily="34" charset="0"/>
                        </a:rPr>
                        <a:t>TRABAJOS ESPECÍFICOS QUE LOS HE VENIDO REALIZANDO CON TOTAL ENTREGA EN BENEFICIO DE LA COMUNIDAD DE LA PARROQUIA.</a:t>
                      </a:r>
                      <a:endParaRPr lang="es-419" sz="1400" b="0" kern="1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29405" marR="29405" marT="0" marB="0" anchor="ctr">
                    <a:noFill/>
                  </a:tcPr>
                </a:tc>
                <a:extLst>
                  <a:ext uri="{0D108BD9-81ED-4DB2-BD59-A6C34878D82A}">
                    <a16:rowId xmlns:a16="http://schemas.microsoft.com/office/drawing/2014/main" val="1686070611"/>
                  </a:ext>
                </a:extLst>
              </a:tr>
              <a:tr h="1324928">
                <a:tc>
                  <a:txBody>
                    <a:bodyPr/>
                    <a:lstStyle/>
                    <a:p>
                      <a:pPr algn="ctr">
                        <a:lnSpc>
                          <a:spcPct val="107000"/>
                        </a:lnSpc>
                        <a:spcAft>
                          <a:spcPts val="800"/>
                        </a:spcAft>
                      </a:pPr>
                      <a:r>
                        <a:rPr lang="es-419" sz="1400" b="0" kern="0" dirty="0">
                          <a:solidFill>
                            <a:schemeClr val="tx1"/>
                          </a:solidFill>
                          <a:effectLst/>
                          <a:latin typeface="Arial" panose="020B0604020202020204" pitchFamily="34" charset="0"/>
                          <a:cs typeface="Arial" panose="020B0604020202020204" pitchFamily="34" charset="0"/>
                        </a:rPr>
                        <a:t>FISCALIZAR LAS ACCIONES DEL EJECUTIVO PARROQUIAL DE ACUERDO CON EL COOTAD Y LA LEY</a:t>
                      </a:r>
                      <a:endParaRPr lang="es-419" sz="1400" b="0" kern="1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29405" marR="29405" marT="0" marB="0" anchor="ctr">
                    <a:noFill/>
                  </a:tcPr>
                </a:tc>
                <a:tc>
                  <a:txBody>
                    <a:bodyPr/>
                    <a:lstStyle/>
                    <a:p>
                      <a:pPr marL="0" marR="0" lvl="0" indent="0" algn="ctr" defTabSz="457200" rtl="0" eaLnBrk="1" fontAlgn="auto" latinLnBrk="0" hangingPunct="1">
                        <a:lnSpc>
                          <a:spcPct val="107000"/>
                        </a:lnSpc>
                        <a:spcBef>
                          <a:spcPts val="0"/>
                        </a:spcBef>
                        <a:spcAft>
                          <a:spcPts val="800"/>
                        </a:spcAft>
                        <a:buClrTx/>
                        <a:buSzTx/>
                        <a:buFontTx/>
                        <a:buNone/>
                        <a:tabLst/>
                        <a:defRPr/>
                      </a:pPr>
                      <a:r>
                        <a:rPr lang="es-US" sz="1400" kern="1200" dirty="0">
                          <a:solidFill>
                            <a:schemeClr val="dk1"/>
                          </a:solidFill>
                          <a:effectLst/>
                          <a:latin typeface="Arial" panose="020B0604020202020204" pitchFamily="34" charset="0"/>
                          <a:ea typeface="+mn-ea"/>
                          <a:cs typeface="Arial" panose="020B0604020202020204" pitchFamily="34" charset="0"/>
                        </a:rPr>
                        <a:t>SE FISCALIZÓ EN TODOS LOS PROYECTOS QUE SE EJECUTARON EN EL 2023, TALES COMO MANTENIMIENTO DEL CEMENTERIO, Y DEL COLISEO DEL ADULTO MAYOR, MANTNIMIENTO DEL  MALECÓN, MANTENIMIENTO DEL PUENTE MARIA VICTORIA Y OTROS, OBSERVANDO SIEMPRE QUE SE CUMPLAN CON LOS PROCEDIMIENTOS QUE DISPONEN LAS  NORMATIVAS </a:t>
                      </a:r>
                      <a:r>
                        <a:rPr lang="es-US" sz="1400" kern="1200" dirty="0" smtClean="0">
                          <a:solidFill>
                            <a:schemeClr val="dk1"/>
                          </a:solidFill>
                          <a:effectLst/>
                          <a:latin typeface="Arial" panose="020B0604020202020204" pitchFamily="34" charset="0"/>
                          <a:ea typeface="+mn-ea"/>
                          <a:cs typeface="Arial" panose="020B0604020202020204" pitchFamily="34" charset="0"/>
                        </a:rPr>
                        <a:t>LEGALES</a:t>
                      </a:r>
                      <a:endParaRPr lang="es-US" sz="1400" kern="1200" dirty="0" smtClean="0">
                        <a:solidFill>
                          <a:schemeClr val="dk1"/>
                        </a:solidFill>
                        <a:effectLst/>
                        <a:latin typeface="+mn-lt"/>
                        <a:ea typeface="+mn-ea"/>
                        <a:cs typeface="+mn-cs"/>
                      </a:endParaRPr>
                    </a:p>
                  </a:txBody>
                  <a:tcPr marL="29405" marR="29405" marT="0" marB="0" anchor="ctr">
                    <a:noFill/>
                  </a:tcPr>
                </a:tc>
                <a:tc>
                  <a:txBody>
                    <a:bodyPr/>
                    <a:lstStyle/>
                    <a:p>
                      <a:pPr algn="ctr">
                        <a:lnSpc>
                          <a:spcPct val="107000"/>
                        </a:lnSpc>
                        <a:spcAft>
                          <a:spcPts val="800"/>
                        </a:spcAft>
                      </a:pPr>
                      <a:r>
                        <a:rPr lang="es-419" sz="1400" kern="0" dirty="0">
                          <a:solidFill>
                            <a:schemeClr val="tx1"/>
                          </a:solidFill>
                          <a:effectLst/>
                          <a:latin typeface="Arial" panose="020B0604020202020204" pitchFamily="34" charset="0"/>
                          <a:cs typeface="Arial" panose="020B0604020202020204" pitchFamily="34" charset="0"/>
                        </a:rPr>
                        <a:t>SE FISCALIZO OBRAS DE INFÍMAS CUANTÍAS, </a:t>
                      </a:r>
                      <a:endParaRPr lang="es-419" sz="1400" kern="1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29405" marR="29405" marT="0" marB="0" anchor="ctr">
                    <a:noFill/>
                  </a:tcPr>
                </a:tc>
                <a:extLst>
                  <a:ext uri="{0D108BD9-81ED-4DB2-BD59-A6C34878D82A}">
                    <a16:rowId xmlns:a16="http://schemas.microsoft.com/office/drawing/2014/main" val="2645720162"/>
                  </a:ext>
                </a:extLst>
              </a:tr>
              <a:tr h="1618417">
                <a:tc>
                  <a:txBody>
                    <a:bodyPr/>
                    <a:lstStyle/>
                    <a:p>
                      <a:pPr algn="ctr">
                        <a:lnSpc>
                          <a:spcPct val="107000"/>
                        </a:lnSpc>
                        <a:spcAft>
                          <a:spcPts val="800"/>
                        </a:spcAft>
                      </a:pPr>
                      <a:r>
                        <a:rPr lang="es-419" sz="1400" b="0" kern="0" dirty="0">
                          <a:solidFill>
                            <a:schemeClr val="tx1"/>
                          </a:solidFill>
                          <a:effectLst/>
                          <a:latin typeface="Arial" panose="020B0604020202020204" pitchFamily="34" charset="0"/>
                          <a:cs typeface="Arial" panose="020B0604020202020204" pitchFamily="34" charset="0"/>
                        </a:rPr>
                        <a:t>CUMPLIR AQUELLAS FUNCIONES QUE LE SEAN EXPRESAMENTE ENCOMENDADAS POR LA JUNTA PARROQUIAL RURAL</a:t>
                      </a:r>
                      <a:endParaRPr lang="es-419" sz="1400" b="0" kern="1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29405" marR="29405" marT="0" marB="0" anchor="ctr">
                    <a:noFill/>
                  </a:tcPr>
                </a:tc>
                <a:tc>
                  <a:txBody>
                    <a:bodyPr/>
                    <a:lstStyle/>
                    <a:p>
                      <a:pPr algn="ctr">
                        <a:lnSpc>
                          <a:spcPct val="107000"/>
                        </a:lnSpc>
                        <a:spcAft>
                          <a:spcPts val="800"/>
                        </a:spcAft>
                      </a:pPr>
                      <a:r>
                        <a:rPr lang="es-ES" sz="1400" kern="0" dirty="0">
                          <a:solidFill>
                            <a:schemeClr val="tx1"/>
                          </a:solidFill>
                          <a:effectLst/>
                          <a:latin typeface="Arial" panose="020B0604020202020204" pitchFamily="34" charset="0"/>
                          <a:cs typeface="Arial" panose="020B0604020202020204" pitchFamily="34" charset="0"/>
                        </a:rPr>
                        <a:t>EN TODAS LAS FUNCIONES  QUE SE ME HA ENCOMENDADO, LAS HE CUMPLIDO CON HONESTIDAD Y A CABALIDAD Y SIEMPRE LO HECHO EN NOMBRE DE NUESTRA INSTITUCIÓN GAD PARROQUIAL RURAL DE EL LAUREL</a:t>
                      </a:r>
                      <a:r>
                        <a:rPr lang="es-419" sz="1400" kern="0" dirty="0">
                          <a:solidFill>
                            <a:schemeClr val="tx1"/>
                          </a:solidFill>
                          <a:effectLst/>
                          <a:latin typeface="Arial" panose="020B0604020202020204" pitchFamily="34" charset="0"/>
                          <a:cs typeface="Arial" panose="020B0604020202020204" pitchFamily="34" charset="0"/>
                        </a:rPr>
                        <a:t>. </a:t>
                      </a:r>
                      <a:endParaRPr lang="es-419" sz="1400" kern="1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29405" marR="29405" marT="0" marB="0" anchor="ctr">
                    <a:noFill/>
                  </a:tcPr>
                </a:tc>
                <a:tc>
                  <a:txBody>
                    <a:bodyPr/>
                    <a:lstStyle/>
                    <a:p>
                      <a:pPr algn="ctr">
                        <a:lnSpc>
                          <a:spcPct val="107000"/>
                        </a:lnSpc>
                        <a:spcAft>
                          <a:spcPts val="800"/>
                        </a:spcAft>
                      </a:pPr>
                      <a:r>
                        <a:rPr lang="es-419" sz="1400" kern="0" dirty="0">
                          <a:solidFill>
                            <a:schemeClr val="tx1"/>
                          </a:solidFill>
                          <a:effectLst/>
                          <a:latin typeface="Arial" panose="020B0604020202020204" pitchFamily="34" charset="0"/>
                          <a:cs typeface="Arial" panose="020B0604020202020204" pitchFamily="34" charset="0"/>
                        </a:rPr>
                        <a:t>SE APOYÓ EN LA ORGANIZACIÓN DE TODO EVENTO TURÍSTICO Y CULTURAL, DEPORTIVO, EMPRENDIMIENTOS ETC.</a:t>
                      </a:r>
                      <a:endParaRPr lang="es-419" sz="1400" kern="1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29405" marR="29405" marT="0" marB="0" anchor="ctr">
                    <a:noFill/>
                  </a:tcPr>
                </a:tc>
                <a:extLst>
                  <a:ext uri="{0D108BD9-81ED-4DB2-BD59-A6C34878D82A}">
                    <a16:rowId xmlns:a16="http://schemas.microsoft.com/office/drawing/2014/main" val="248333376"/>
                  </a:ext>
                </a:extLst>
              </a:tr>
            </a:tbl>
          </a:graphicData>
        </a:graphic>
      </p:graphicFrame>
      <p:pic>
        <p:nvPicPr>
          <p:cNvPr id="5" name="Imagen 4"/>
          <p:cNvPicPr>
            <a:picLocks noChangeAspect="1"/>
          </p:cNvPicPr>
          <p:nvPr/>
        </p:nvPicPr>
        <p:blipFill rotWithShape="1">
          <a:blip r:embed="rId2">
            <a:extLst>
              <a:ext uri="{28A0092B-C50C-407E-A947-70E740481C1C}">
                <a14:useLocalDpi xmlns:a14="http://schemas.microsoft.com/office/drawing/2010/main" val="0"/>
              </a:ext>
            </a:extLst>
          </a:blip>
          <a:srcRect l="23512" t="13125" r="17559" b="18750"/>
          <a:stretch/>
        </p:blipFill>
        <p:spPr>
          <a:xfrm>
            <a:off x="775992" y="0"/>
            <a:ext cx="1533526" cy="1266320"/>
          </a:xfrm>
          <a:prstGeom prst="rect">
            <a:avLst/>
          </a:prstGeom>
        </p:spPr>
      </p:pic>
    </p:spTree>
    <p:extLst>
      <p:ext uri="{BB962C8B-B14F-4D97-AF65-F5344CB8AC3E}">
        <p14:creationId xmlns:p14="http://schemas.microsoft.com/office/powerpoint/2010/main" val="233178003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2" name="CuadroTexto 21">
            <a:extLst>
              <a:ext uri="{FF2B5EF4-FFF2-40B4-BE49-F238E27FC236}">
                <a16:creationId xmlns:a16="http://schemas.microsoft.com/office/drawing/2014/main" id="{2870CA61-DB10-3237-3C9C-02DAF2D3F90A}"/>
              </a:ext>
            </a:extLst>
          </p:cNvPr>
          <p:cNvSpPr txBox="1"/>
          <p:nvPr/>
        </p:nvSpPr>
        <p:spPr>
          <a:xfrm>
            <a:off x="2147889" y="384038"/>
            <a:ext cx="7222434" cy="1077218"/>
          </a:xfrm>
          <a:prstGeom prst="rect">
            <a:avLst/>
          </a:prstGeom>
          <a:noFill/>
        </p:spPr>
        <p:txBody>
          <a:bodyPr wrap="square" rtlCol="0">
            <a:spAutoFit/>
          </a:bodyPr>
          <a:lstStyle/>
          <a:p>
            <a:pPr algn="ctr"/>
            <a:r>
              <a:rPr lang="es-MX" sz="3200" b="1" dirty="0">
                <a:solidFill>
                  <a:srgbClr val="FF0000"/>
                </a:solidFill>
                <a:latin typeface="Arial Rounded MT Bold" panose="020F0704030504030204" pitchFamily="34" charset="0"/>
              </a:rPr>
              <a:t>RENDICIÓN DE CUENTAS PERÍODO FISCAL </a:t>
            </a:r>
            <a:r>
              <a:rPr lang="es-MX" sz="3200" b="1" dirty="0" smtClean="0">
                <a:solidFill>
                  <a:srgbClr val="FF0000"/>
                </a:solidFill>
                <a:latin typeface="Arial Rounded MT Bold" panose="020F0704030504030204" pitchFamily="34" charset="0"/>
              </a:rPr>
              <a:t>2024</a:t>
            </a:r>
            <a:endParaRPr lang="es-419" sz="3200" b="1" dirty="0">
              <a:solidFill>
                <a:srgbClr val="FF0000"/>
              </a:solidFill>
              <a:latin typeface="Arial Rounded MT Bold" panose="020F0704030504030204" pitchFamily="34" charset="0"/>
            </a:endParaRPr>
          </a:p>
        </p:txBody>
      </p:sp>
      <p:sp>
        <p:nvSpPr>
          <p:cNvPr id="5" name="CuadroTexto 4">
            <a:extLst>
              <a:ext uri="{FF2B5EF4-FFF2-40B4-BE49-F238E27FC236}">
                <a16:creationId xmlns:a16="http://schemas.microsoft.com/office/drawing/2014/main" id="{57B4EF36-8E13-74D1-5EA2-2A97AC1DCFA9}"/>
              </a:ext>
            </a:extLst>
          </p:cNvPr>
          <p:cNvSpPr txBox="1"/>
          <p:nvPr/>
        </p:nvSpPr>
        <p:spPr>
          <a:xfrm>
            <a:off x="942316" y="2440501"/>
            <a:ext cx="8868227" cy="1200329"/>
          </a:xfrm>
          <a:prstGeom prst="rect">
            <a:avLst/>
          </a:prstGeom>
          <a:noFill/>
        </p:spPr>
        <p:txBody>
          <a:bodyPr wrap="square">
            <a:spAutoFit/>
          </a:bodyPr>
          <a:lstStyle/>
          <a:p>
            <a:pPr algn="ctr"/>
            <a:r>
              <a:rPr lang="es-MX" sz="3600" b="1" dirty="0">
                <a:solidFill>
                  <a:srgbClr val="002060"/>
                </a:solidFill>
                <a:latin typeface="Arial Black" panose="020B0A04020102020204" pitchFamily="34" charset="0"/>
              </a:rPr>
              <a:t>RESUMEN DE </a:t>
            </a:r>
            <a:r>
              <a:rPr lang="es-MX" sz="3600" b="1" dirty="0" smtClean="0">
                <a:solidFill>
                  <a:srgbClr val="002060"/>
                </a:solidFill>
                <a:latin typeface="Arial Black" panose="020B0A04020102020204" pitchFamily="34" charset="0"/>
              </a:rPr>
              <a:t>PARTICIPACIÓN </a:t>
            </a:r>
            <a:r>
              <a:rPr lang="es-MX" sz="3600" b="1" dirty="0">
                <a:solidFill>
                  <a:srgbClr val="002060"/>
                </a:solidFill>
                <a:latin typeface="Arial Black" panose="020B0A04020102020204" pitchFamily="34" charset="0"/>
              </a:rPr>
              <a:t>Y </a:t>
            </a:r>
            <a:r>
              <a:rPr lang="es-MX" sz="3600" b="1" dirty="0" smtClean="0">
                <a:solidFill>
                  <a:srgbClr val="002060"/>
                </a:solidFill>
                <a:latin typeface="Arial Black" panose="020B0A04020102020204" pitchFamily="34" charset="0"/>
              </a:rPr>
              <a:t>GESTIÓN REALIZADAS</a:t>
            </a:r>
            <a:endParaRPr lang="es-MX" sz="3600" b="1" dirty="0">
              <a:solidFill>
                <a:srgbClr val="002060"/>
              </a:solidFill>
              <a:latin typeface="Arial Black" panose="020B0A04020102020204" pitchFamily="34" charset="0"/>
            </a:endParaRPr>
          </a:p>
        </p:txBody>
      </p:sp>
      <p:sp>
        <p:nvSpPr>
          <p:cNvPr id="6" name="CuadroTexto 5">
            <a:extLst>
              <a:ext uri="{FF2B5EF4-FFF2-40B4-BE49-F238E27FC236}">
                <a16:creationId xmlns:a16="http://schemas.microsoft.com/office/drawing/2014/main" id="{18A84C90-651D-863C-C8BB-4B435C8D03D8}"/>
              </a:ext>
            </a:extLst>
          </p:cNvPr>
          <p:cNvSpPr txBox="1"/>
          <p:nvPr/>
        </p:nvSpPr>
        <p:spPr>
          <a:xfrm>
            <a:off x="1195595" y="3835766"/>
            <a:ext cx="8291306" cy="14400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endParaRPr lang="es-419" dirty="0"/>
          </a:p>
        </p:txBody>
      </p:sp>
      <p:pic>
        <p:nvPicPr>
          <p:cNvPr id="7" name="Imagen 6"/>
          <p:cNvPicPr>
            <a:picLocks noChangeAspect="1"/>
          </p:cNvPicPr>
          <p:nvPr/>
        </p:nvPicPr>
        <p:blipFill rotWithShape="1">
          <a:blip r:embed="rId2">
            <a:extLst>
              <a:ext uri="{28A0092B-C50C-407E-A947-70E740481C1C}">
                <a14:useLocalDpi xmlns:a14="http://schemas.microsoft.com/office/drawing/2010/main" val="0"/>
              </a:ext>
            </a:extLst>
          </a:blip>
          <a:srcRect l="23512" t="13125" r="17559" b="18750"/>
          <a:stretch/>
        </p:blipFill>
        <p:spPr>
          <a:xfrm>
            <a:off x="775992" y="0"/>
            <a:ext cx="1533526" cy="1266320"/>
          </a:xfrm>
          <a:prstGeom prst="rect">
            <a:avLst/>
          </a:prstGeom>
        </p:spPr>
      </p:pic>
      <p:pic>
        <p:nvPicPr>
          <p:cNvPr id="8" name="Imagen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278" y="5302204"/>
            <a:ext cx="2706594" cy="2265409"/>
          </a:xfrm>
          <a:prstGeom prst="rect">
            <a:avLst/>
          </a:prstGeom>
        </p:spPr>
      </p:pic>
    </p:spTree>
    <p:extLst>
      <p:ext uri="{BB962C8B-B14F-4D97-AF65-F5344CB8AC3E}">
        <p14:creationId xmlns:p14="http://schemas.microsoft.com/office/powerpoint/2010/main" val="50632017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2" name="CuadroTexto 21">
            <a:extLst>
              <a:ext uri="{FF2B5EF4-FFF2-40B4-BE49-F238E27FC236}">
                <a16:creationId xmlns:a16="http://schemas.microsoft.com/office/drawing/2014/main" id="{2870CA61-DB10-3237-3C9C-02DAF2D3F90A}"/>
              </a:ext>
            </a:extLst>
          </p:cNvPr>
          <p:cNvSpPr txBox="1"/>
          <p:nvPr/>
        </p:nvSpPr>
        <p:spPr>
          <a:xfrm>
            <a:off x="2805113" y="183834"/>
            <a:ext cx="5438775" cy="1077218"/>
          </a:xfrm>
          <a:prstGeom prst="rect">
            <a:avLst/>
          </a:prstGeom>
          <a:noFill/>
        </p:spPr>
        <p:txBody>
          <a:bodyPr wrap="square" rtlCol="0">
            <a:spAutoFit/>
          </a:bodyPr>
          <a:lstStyle/>
          <a:p>
            <a:pPr algn="ctr"/>
            <a:r>
              <a:rPr lang="es-MX" sz="3200" b="1" dirty="0">
                <a:solidFill>
                  <a:srgbClr val="7030A0"/>
                </a:solidFill>
                <a:latin typeface="Arial Rounded MT Bold" panose="020F0704030504030204" pitchFamily="34" charset="0"/>
              </a:rPr>
              <a:t>RENDICIÓN DE CUENTAS PERÍODO FISCAL </a:t>
            </a:r>
            <a:r>
              <a:rPr lang="es-MX" sz="3200" b="1" dirty="0" smtClean="0">
                <a:solidFill>
                  <a:srgbClr val="7030A0"/>
                </a:solidFill>
                <a:latin typeface="Arial Rounded MT Bold" panose="020F0704030504030204" pitchFamily="34" charset="0"/>
              </a:rPr>
              <a:t>2024</a:t>
            </a:r>
            <a:endParaRPr lang="es-419" sz="3200" b="1" dirty="0">
              <a:solidFill>
                <a:srgbClr val="7030A0"/>
              </a:solidFill>
              <a:latin typeface="Arial Rounded MT Bold" panose="020F0704030504030204" pitchFamily="34" charset="0"/>
            </a:endParaRPr>
          </a:p>
        </p:txBody>
      </p:sp>
      <p:pic>
        <p:nvPicPr>
          <p:cNvPr id="9" name="Imagen 8"/>
          <p:cNvPicPr>
            <a:picLocks noChangeAspect="1"/>
          </p:cNvPicPr>
          <p:nvPr/>
        </p:nvPicPr>
        <p:blipFill rotWithShape="1">
          <a:blip r:embed="rId2">
            <a:extLst>
              <a:ext uri="{28A0092B-C50C-407E-A947-70E740481C1C}">
                <a14:useLocalDpi xmlns:a14="http://schemas.microsoft.com/office/drawing/2010/main" val="0"/>
              </a:ext>
            </a:extLst>
          </a:blip>
          <a:srcRect l="23512" t="13125" r="17559" b="18750"/>
          <a:stretch/>
        </p:blipFill>
        <p:spPr>
          <a:xfrm>
            <a:off x="775992" y="0"/>
            <a:ext cx="1533526" cy="1266320"/>
          </a:xfrm>
          <a:prstGeom prst="rect">
            <a:avLst/>
          </a:prstGeom>
        </p:spPr>
      </p:pic>
      <p:pic>
        <p:nvPicPr>
          <p:cNvPr id="10" name="Imagen 9"/>
          <p:cNvPicPr>
            <a:picLocks noChangeAspect="1"/>
          </p:cNvPicPr>
          <p:nvPr/>
        </p:nvPicPr>
        <p:blipFill rotWithShape="1">
          <a:blip r:embed="rId3">
            <a:extLst>
              <a:ext uri="{28A0092B-C50C-407E-A947-70E740481C1C}">
                <a14:useLocalDpi xmlns:a14="http://schemas.microsoft.com/office/drawing/2010/main" val="0"/>
              </a:ext>
            </a:extLst>
          </a:blip>
          <a:srcRect l="-3140" t="12545" r="9706" b="33847"/>
          <a:stretch/>
        </p:blipFill>
        <p:spPr>
          <a:xfrm>
            <a:off x="114300" y="5586413"/>
            <a:ext cx="2528888" cy="1214438"/>
          </a:xfrm>
          <a:prstGeom prst="rect">
            <a:avLst/>
          </a:prstGeom>
        </p:spPr>
      </p:pic>
      <p:sp>
        <p:nvSpPr>
          <p:cNvPr id="11" name="CuadroTexto 10">
            <a:extLst>
              <a:ext uri="{FF2B5EF4-FFF2-40B4-BE49-F238E27FC236}">
                <a16:creationId xmlns:a16="http://schemas.microsoft.com/office/drawing/2014/main" id="{2870CA61-DB10-3237-3C9C-02DAF2D3F90A}"/>
              </a:ext>
            </a:extLst>
          </p:cNvPr>
          <p:cNvSpPr txBox="1"/>
          <p:nvPr/>
        </p:nvSpPr>
        <p:spPr>
          <a:xfrm>
            <a:off x="2309518" y="1496096"/>
            <a:ext cx="6524626" cy="1077218"/>
          </a:xfrm>
          <a:prstGeom prst="rect">
            <a:avLst/>
          </a:prstGeom>
          <a:noFill/>
        </p:spPr>
        <p:txBody>
          <a:bodyPr wrap="square" rtlCol="0">
            <a:spAutoFit/>
          </a:bodyPr>
          <a:lstStyle/>
          <a:p>
            <a:pPr algn="ctr"/>
            <a:r>
              <a:rPr lang="es-MX" sz="3200" b="1" dirty="0" smtClean="0">
                <a:solidFill>
                  <a:srgbClr val="FF0000"/>
                </a:solidFill>
                <a:latin typeface="Arial Rounded MT Bold" panose="020F0704030504030204" pitchFamily="34" charset="0"/>
              </a:rPr>
              <a:t>SESIONES REALIZADAS DE ENERO A DICIEMBRE DE 2024</a:t>
            </a:r>
            <a:endParaRPr lang="es-419" sz="3200" b="1" dirty="0">
              <a:solidFill>
                <a:srgbClr val="FF0000"/>
              </a:solidFill>
              <a:latin typeface="Arial Rounded MT Bold" panose="020F0704030504030204" pitchFamily="34" charset="0"/>
            </a:endParaRPr>
          </a:p>
        </p:txBody>
      </p:sp>
      <p:grpSp>
        <p:nvGrpSpPr>
          <p:cNvPr id="12" name="Grupo 11"/>
          <p:cNvGrpSpPr/>
          <p:nvPr/>
        </p:nvGrpSpPr>
        <p:grpSpPr>
          <a:xfrm>
            <a:off x="2157413" y="2803090"/>
            <a:ext cx="7278120" cy="2743706"/>
            <a:chOff x="1857375" y="2813626"/>
            <a:chExt cx="7278120" cy="2743706"/>
          </a:xfrm>
        </p:grpSpPr>
        <p:pic>
          <p:nvPicPr>
            <p:cNvPr id="4" name="Imagen 3"/>
            <p:cNvPicPr>
              <a:picLocks noChangeAspect="1"/>
            </p:cNvPicPr>
            <p:nvPr/>
          </p:nvPicPr>
          <p:blipFill rotWithShape="1">
            <a:blip r:embed="rId4"/>
            <a:srcRect l="28623" t="41017" r="49634" b="29686"/>
            <a:stretch/>
          </p:blipFill>
          <p:spPr>
            <a:xfrm>
              <a:off x="1857375" y="2818894"/>
              <a:ext cx="3614738" cy="2738438"/>
            </a:xfrm>
            <a:prstGeom prst="rect">
              <a:avLst/>
            </a:prstGeom>
          </p:spPr>
        </p:pic>
        <p:pic>
          <p:nvPicPr>
            <p:cNvPr id="8" name="Imagen 7"/>
            <p:cNvPicPr>
              <a:picLocks noChangeAspect="1"/>
            </p:cNvPicPr>
            <p:nvPr/>
          </p:nvPicPr>
          <p:blipFill rotWithShape="1">
            <a:blip r:embed="rId5"/>
            <a:srcRect l="1894" t="1950" r="2792" b="6188"/>
            <a:stretch/>
          </p:blipFill>
          <p:spPr>
            <a:xfrm>
              <a:off x="5472112" y="2813626"/>
              <a:ext cx="3663383" cy="2743706"/>
            </a:xfrm>
            <a:prstGeom prst="rect">
              <a:avLst/>
            </a:prstGeom>
          </p:spPr>
        </p:pic>
      </p:grpSp>
    </p:spTree>
    <p:extLst>
      <p:ext uri="{BB962C8B-B14F-4D97-AF65-F5344CB8AC3E}">
        <p14:creationId xmlns:p14="http://schemas.microsoft.com/office/powerpoint/2010/main" val="26566127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CuadroTexto 21">
            <a:extLst>
              <a:ext uri="{FF2B5EF4-FFF2-40B4-BE49-F238E27FC236}">
                <a16:creationId xmlns:a16="http://schemas.microsoft.com/office/drawing/2014/main" id="{2870CA61-DB10-3237-3C9C-02DAF2D3F90A}"/>
              </a:ext>
            </a:extLst>
          </p:cNvPr>
          <p:cNvSpPr txBox="1"/>
          <p:nvPr/>
        </p:nvSpPr>
        <p:spPr>
          <a:xfrm>
            <a:off x="2133601" y="197897"/>
            <a:ext cx="7222434" cy="1077218"/>
          </a:xfrm>
          <a:prstGeom prst="rect">
            <a:avLst/>
          </a:prstGeom>
          <a:noFill/>
        </p:spPr>
        <p:txBody>
          <a:bodyPr wrap="square" rtlCol="0">
            <a:spAutoFit/>
          </a:bodyPr>
          <a:lstStyle/>
          <a:p>
            <a:pPr algn="ctr"/>
            <a:r>
              <a:rPr lang="es-MX" sz="3200" b="1" dirty="0">
                <a:solidFill>
                  <a:srgbClr val="002060"/>
                </a:solidFill>
                <a:latin typeface="Arial Rounded MT Bold" panose="020F0704030504030204" pitchFamily="34" charset="0"/>
              </a:rPr>
              <a:t>RENDICIÓN DE CUENTAS PERÍODO FISCAL </a:t>
            </a:r>
            <a:r>
              <a:rPr lang="es-MX" sz="3200" b="1" dirty="0" smtClean="0">
                <a:solidFill>
                  <a:srgbClr val="002060"/>
                </a:solidFill>
                <a:latin typeface="Arial Rounded MT Bold" panose="020F0704030504030204" pitchFamily="34" charset="0"/>
              </a:rPr>
              <a:t>2024</a:t>
            </a:r>
            <a:endParaRPr lang="es-419" sz="3200" b="1" dirty="0">
              <a:solidFill>
                <a:srgbClr val="002060"/>
              </a:solidFill>
              <a:latin typeface="Arial Rounded MT Bold" panose="020F0704030504030204" pitchFamily="34" charset="0"/>
            </a:endParaRPr>
          </a:p>
        </p:txBody>
      </p:sp>
      <p:pic>
        <p:nvPicPr>
          <p:cNvPr id="9" name="Imagen 8"/>
          <p:cNvPicPr>
            <a:picLocks noChangeAspect="1"/>
          </p:cNvPicPr>
          <p:nvPr/>
        </p:nvPicPr>
        <p:blipFill rotWithShape="1">
          <a:blip r:embed="rId2">
            <a:extLst>
              <a:ext uri="{28A0092B-C50C-407E-A947-70E740481C1C}">
                <a14:useLocalDpi xmlns:a14="http://schemas.microsoft.com/office/drawing/2010/main" val="0"/>
              </a:ext>
            </a:extLst>
          </a:blip>
          <a:srcRect l="23512" t="13125" r="17559" b="18750"/>
          <a:stretch/>
        </p:blipFill>
        <p:spPr>
          <a:xfrm>
            <a:off x="775992" y="0"/>
            <a:ext cx="1533526" cy="1266320"/>
          </a:xfrm>
          <a:prstGeom prst="rect">
            <a:avLst/>
          </a:prstGeom>
        </p:spPr>
      </p:pic>
      <p:pic>
        <p:nvPicPr>
          <p:cNvPr id="2" name="Imagen 1"/>
          <p:cNvPicPr>
            <a:picLocks noChangeAspect="1"/>
          </p:cNvPicPr>
          <p:nvPr/>
        </p:nvPicPr>
        <p:blipFill rotWithShape="1">
          <a:blip r:embed="rId3"/>
          <a:srcRect l="27342" t="30144" r="25570" b="14921"/>
          <a:stretch/>
        </p:blipFill>
        <p:spPr>
          <a:xfrm>
            <a:off x="5311431" y="1394908"/>
            <a:ext cx="6153068" cy="4035884"/>
          </a:xfrm>
          <a:prstGeom prst="rect">
            <a:avLst/>
          </a:prstGeom>
        </p:spPr>
      </p:pic>
      <p:sp>
        <p:nvSpPr>
          <p:cNvPr id="3" name="Rectángulo 2"/>
          <p:cNvSpPr/>
          <p:nvPr/>
        </p:nvSpPr>
        <p:spPr>
          <a:xfrm>
            <a:off x="309268" y="1841009"/>
            <a:ext cx="4877095" cy="2308324"/>
          </a:xfrm>
          <a:prstGeom prst="rect">
            <a:avLst/>
          </a:prstGeom>
        </p:spPr>
        <p:txBody>
          <a:bodyPr wrap="square">
            <a:spAutoFit/>
          </a:bodyPr>
          <a:lstStyle/>
          <a:p>
            <a:pPr algn="just"/>
            <a:r>
              <a:rPr lang="es-ES" sz="2400" b="1" dirty="0" smtClean="0">
                <a:solidFill>
                  <a:srgbClr val="FF0000"/>
                </a:solidFill>
                <a:latin typeface="Arial" panose="020B0604020202020204" pitchFamily="34" charset="0"/>
                <a:cs typeface="Arial" panose="020B0604020202020204" pitchFamily="34" charset="0"/>
              </a:rPr>
              <a:t>CURSOS DE EMPRENDIMIENTO DE BOCADITOS, ARREGLO FLORALES, MAQUILLAJE, UÑAS ACRILICAS. PROYECTO REALIZADO EN LAS INSTALACIONES DEL GAD</a:t>
            </a:r>
            <a:endParaRPr lang="es-ES" sz="2400" b="1" dirty="0">
              <a:solidFill>
                <a:srgbClr val="FF0000"/>
              </a:solidFill>
              <a:latin typeface="Arial" panose="020B0604020202020204" pitchFamily="34" charset="0"/>
              <a:cs typeface="Arial" panose="020B0604020202020204" pitchFamily="34" charset="0"/>
            </a:endParaRPr>
          </a:p>
        </p:txBody>
      </p:sp>
      <p:pic>
        <p:nvPicPr>
          <p:cNvPr id="4" name="Imagen 3"/>
          <p:cNvPicPr>
            <a:picLocks noChangeAspect="1"/>
          </p:cNvPicPr>
          <p:nvPr/>
        </p:nvPicPr>
        <p:blipFill>
          <a:blip r:embed="rId4"/>
          <a:stretch>
            <a:fillRect/>
          </a:stretch>
        </p:blipFill>
        <p:spPr>
          <a:xfrm>
            <a:off x="-220541" y="5638694"/>
            <a:ext cx="2530059" cy="1219306"/>
          </a:xfrm>
          <a:prstGeom prst="rect">
            <a:avLst/>
          </a:prstGeom>
        </p:spPr>
      </p:pic>
    </p:spTree>
    <p:extLst>
      <p:ext uri="{BB962C8B-B14F-4D97-AF65-F5344CB8AC3E}">
        <p14:creationId xmlns:p14="http://schemas.microsoft.com/office/powerpoint/2010/main" val="174607731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CuadroTexto 21">
            <a:extLst>
              <a:ext uri="{FF2B5EF4-FFF2-40B4-BE49-F238E27FC236}">
                <a16:creationId xmlns:a16="http://schemas.microsoft.com/office/drawing/2014/main" id="{2870CA61-DB10-3237-3C9C-02DAF2D3F90A}"/>
              </a:ext>
            </a:extLst>
          </p:cNvPr>
          <p:cNvSpPr txBox="1"/>
          <p:nvPr/>
        </p:nvSpPr>
        <p:spPr>
          <a:xfrm>
            <a:off x="2133601" y="197897"/>
            <a:ext cx="7222434" cy="1077218"/>
          </a:xfrm>
          <a:prstGeom prst="rect">
            <a:avLst/>
          </a:prstGeom>
          <a:noFill/>
        </p:spPr>
        <p:txBody>
          <a:bodyPr wrap="square" rtlCol="0">
            <a:spAutoFit/>
          </a:bodyPr>
          <a:lstStyle/>
          <a:p>
            <a:pPr algn="ctr"/>
            <a:r>
              <a:rPr lang="es-MX" sz="3200" b="1" dirty="0">
                <a:solidFill>
                  <a:srgbClr val="002060"/>
                </a:solidFill>
                <a:latin typeface="Arial Rounded MT Bold" panose="020F0704030504030204" pitchFamily="34" charset="0"/>
              </a:rPr>
              <a:t>RENDICIÓN DE CUENTAS PERÍODO FISCAL </a:t>
            </a:r>
            <a:r>
              <a:rPr lang="es-MX" sz="3200" b="1" dirty="0" smtClean="0">
                <a:solidFill>
                  <a:srgbClr val="002060"/>
                </a:solidFill>
                <a:latin typeface="Arial Rounded MT Bold" panose="020F0704030504030204" pitchFamily="34" charset="0"/>
              </a:rPr>
              <a:t>2024</a:t>
            </a:r>
            <a:endParaRPr lang="es-419" sz="3200" b="1" dirty="0">
              <a:solidFill>
                <a:srgbClr val="002060"/>
              </a:solidFill>
              <a:latin typeface="Arial Rounded MT Bold" panose="020F0704030504030204" pitchFamily="34" charset="0"/>
            </a:endParaRPr>
          </a:p>
        </p:txBody>
      </p:sp>
      <p:pic>
        <p:nvPicPr>
          <p:cNvPr id="9" name="Imagen 8"/>
          <p:cNvPicPr>
            <a:picLocks noChangeAspect="1"/>
          </p:cNvPicPr>
          <p:nvPr/>
        </p:nvPicPr>
        <p:blipFill rotWithShape="1">
          <a:blip r:embed="rId2">
            <a:extLst>
              <a:ext uri="{28A0092B-C50C-407E-A947-70E740481C1C}">
                <a14:useLocalDpi xmlns:a14="http://schemas.microsoft.com/office/drawing/2010/main" val="0"/>
              </a:ext>
            </a:extLst>
          </a:blip>
          <a:srcRect l="23512" t="13125" r="17559" b="18750"/>
          <a:stretch/>
        </p:blipFill>
        <p:spPr>
          <a:xfrm>
            <a:off x="775992" y="0"/>
            <a:ext cx="1533526" cy="1266320"/>
          </a:xfrm>
          <a:prstGeom prst="rect">
            <a:avLst/>
          </a:prstGeom>
        </p:spPr>
      </p:pic>
      <p:pic>
        <p:nvPicPr>
          <p:cNvPr id="10" name="Imagen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278" y="5302204"/>
            <a:ext cx="2706594" cy="2265409"/>
          </a:xfrm>
          <a:prstGeom prst="rect">
            <a:avLst/>
          </a:prstGeom>
        </p:spPr>
      </p:pic>
      <p:sp>
        <p:nvSpPr>
          <p:cNvPr id="2" name="Rectángulo 1"/>
          <p:cNvSpPr/>
          <p:nvPr/>
        </p:nvSpPr>
        <p:spPr>
          <a:xfrm>
            <a:off x="272209" y="1753979"/>
            <a:ext cx="5267326" cy="3539430"/>
          </a:xfrm>
          <a:prstGeom prst="rect">
            <a:avLst/>
          </a:prstGeom>
        </p:spPr>
        <p:txBody>
          <a:bodyPr wrap="square">
            <a:spAutoFit/>
          </a:bodyPr>
          <a:lstStyle/>
          <a:p>
            <a:pPr algn="just"/>
            <a:r>
              <a:rPr lang="es-ES" sz="3200" b="1" dirty="0">
                <a:solidFill>
                  <a:srgbClr val="FF0000"/>
                </a:solidFill>
                <a:latin typeface="Arial" panose="020B0604020202020204" pitchFamily="34" charset="0"/>
                <a:cs typeface="Arial" panose="020B0604020202020204" pitchFamily="34" charset="0"/>
              </a:rPr>
              <a:t>Junto a los compañeros Vocales acudimos a la feria Mujeres </a:t>
            </a:r>
            <a:r>
              <a:rPr lang="es-ES" sz="3200" b="1" dirty="0" err="1">
                <a:solidFill>
                  <a:srgbClr val="FF0000"/>
                </a:solidFill>
                <a:latin typeface="Arial" panose="020B0604020202020204" pitchFamily="34" charset="0"/>
                <a:cs typeface="Arial" panose="020B0604020202020204" pitchFamily="34" charset="0"/>
              </a:rPr>
              <a:t>Habiles</a:t>
            </a:r>
            <a:r>
              <a:rPr lang="es-ES" sz="3200" b="1" dirty="0">
                <a:solidFill>
                  <a:srgbClr val="FF0000"/>
                </a:solidFill>
                <a:latin typeface="Arial" panose="020B0604020202020204" pitchFamily="34" charset="0"/>
                <a:cs typeface="Arial" panose="020B0604020202020204" pitchFamily="34" charset="0"/>
              </a:rPr>
              <a:t> que se realizo en el </a:t>
            </a:r>
            <a:r>
              <a:rPr lang="es-ES" sz="3200" b="1" dirty="0" err="1">
                <a:solidFill>
                  <a:srgbClr val="FF0000"/>
                </a:solidFill>
                <a:latin typeface="Arial" panose="020B0604020202020204" pitchFamily="34" charset="0"/>
                <a:cs typeface="Arial" panose="020B0604020202020204" pitchFamily="34" charset="0"/>
              </a:rPr>
              <a:t>malecon</a:t>
            </a:r>
            <a:r>
              <a:rPr lang="es-ES" sz="3200" b="1" dirty="0">
                <a:solidFill>
                  <a:srgbClr val="FF0000"/>
                </a:solidFill>
                <a:latin typeface="Arial" panose="020B0604020202020204" pitchFamily="34" charset="0"/>
                <a:cs typeface="Arial" panose="020B0604020202020204" pitchFamily="34" charset="0"/>
              </a:rPr>
              <a:t> donde las emprendedoras demostraron lo aprendido en los cursos.</a:t>
            </a:r>
          </a:p>
        </p:txBody>
      </p:sp>
      <p:pic>
        <p:nvPicPr>
          <p:cNvPr id="4" name="Imagen 3"/>
          <p:cNvPicPr>
            <a:picLocks noChangeAspect="1"/>
          </p:cNvPicPr>
          <p:nvPr/>
        </p:nvPicPr>
        <p:blipFill rotWithShape="1">
          <a:blip r:embed="rId4"/>
          <a:srcRect l="27286" t="23330" r="48091" b="20185"/>
          <a:stretch/>
        </p:blipFill>
        <p:spPr>
          <a:xfrm>
            <a:off x="5744817" y="1275114"/>
            <a:ext cx="4113557" cy="5305331"/>
          </a:xfrm>
          <a:prstGeom prst="rect">
            <a:avLst/>
          </a:prstGeom>
        </p:spPr>
      </p:pic>
    </p:spTree>
    <p:extLst>
      <p:ext uri="{BB962C8B-B14F-4D97-AF65-F5344CB8AC3E}">
        <p14:creationId xmlns:p14="http://schemas.microsoft.com/office/powerpoint/2010/main" val="310709564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CuadroTexto 21">
            <a:extLst>
              <a:ext uri="{FF2B5EF4-FFF2-40B4-BE49-F238E27FC236}">
                <a16:creationId xmlns:a16="http://schemas.microsoft.com/office/drawing/2014/main" id="{2870CA61-DB10-3237-3C9C-02DAF2D3F90A}"/>
              </a:ext>
            </a:extLst>
          </p:cNvPr>
          <p:cNvSpPr txBox="1"/>
          <p:nvPr/>
        </p:nvSpPr>
        <p:spPr>
          <a:xfrm>
            <a:off x="2309518" y="155259"/>
            <a:ext cx="7222434" cy="1077218"/>
          </a:xfrm>
          <a:prstGeom prst="rect">
            <a:avLst/>
          </a:prstGeom>
          <a:noFill/>
        </p:spPr>
        <p:txBody>
          <a:bodyPr wrap="square" rtlCol="0">
            <a:spAutoFit/>
          </a:bodyPr>
          <a:lstStyle/>
          <a:p>
            <a:pPr algn="ctr"/>
            <a:r>
              <a:rPr lang="es-MX" sz="3200" b="1" dirty="0">
                <a:solidFill>
                  <a:srgbClr val="002060"/>
                </a:solidFill>
                <a:latin typeface="Arial Rounded MT Bold" panose="020F0704030504030204" pitchFamily="34" charset="0"/>
              </a:rPr>
              <a:t>RENDICIÓN DE CUENTAS PERÍODO FISCAL </a:t>
            </a:r>
            <a:r>
              <a:rPr lang="es-MX" sz="3200" b="1" dirty="0" smtClean="0">
                <a:solidFill>
                  <a:srgbClr val="002060"/>
                </a:solidFill>
                <a:latin typeface="Arial Rounded MT Bold" panose="020F0704030504030204" pitchFamily="34" charset="0"/>
              </a:rPr>
              <a:t>2024</a:t>
            </a:r>
            <a:endParaRPr lang="es-419" sz="3200" b="1" dirty="0">
              <a:solidFill>
                <a:srgbClr val="002060"/>
              </a:solidFill>
              <a:latin typeface="Arial Rounded MT Bold" panose="020F0704030504030204" pitchFamily="34" charset="0"/>
            </a:endParaRPr>
          </a:p>
        </p:txBody>
      </p:sp>
      <p:pic>
        <p:nvPicPr>
          <p:cNvPr id="9" name="Imagen 8"/>
          <p:cNvPicPr>
            <a:picLocks noChangeAspect="1"/>
          </p:cNvPicPr>
          <p:nvPr/>
        </p:nvPicPr>
        <p:blipFill rotWithShape="1">
          <a:blip r:embed="rId2">
            <a:extLst>
              <a:ext uri="{28A0092B-C50C-407E-A947-70E740481C1C}">
                <a14:useLocalDpi xmlns:a14="http://schemas.microsoft.com/office/drawing/2010/main" val="0"/>
              </a:ext>
            </a:extLst>
          </a:blip>
          <a:srcRect l="23512" t="13125" r="17559" b="18750"/>
          <a:stretch/>
        </p:blipFill>
        <p:spPr>
          <a:xfrm>
            <a:off x="775992" y="0"/>
            <a:ext cx="1533526" cy="1266320"/>
          </a:xfrm>
          <a:prstGeom prst="rect">
            <a:avLst/>
          </a:prstGeom>
        </p:spPr>
      </p:pic>
      <p:pic>
        <p:nvPicPr>
          <p:cNvPr id="10" name="Imagen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278" y="5302204"/>
            <a:ext cx="2706594" cy="2265409"/>
          </a:xfrm>
          <a:prstGeom prst="rect">
            <a:avLst/>
          </a:prstGeom>
        </p:spPr>
      </p:pic>
      <p:sp>
        <p:nvSpPr>
          <p:cNvPr id="2" name="Rectángulo 1"/>
          <p:cNvSpPr/>
          <p:nvPr/>
        </p:nvSpPr>
        <p:spPr>
          <a:xfrm>
            <a:off x="914400" y="1387736"/>
            <a:ext cx="9601200" cy="954107"/>
          </a:xfrm>
          <a:prstGeom prst="rect">
            <a:avLst/>
          </a:prstGeom>
        </p:spPr>
        <p:txBody>
          <a:bodyPr wrap="square">
            <a:spAutoFit/>
          </a:bodyPr>
          <a:lstStyle/>
          <a:p>
            <a:pPr algn="just"/>
            <a:r>
              <a:rPr lang="es-ES" sz="2800" b="1" dirty="0" smtClean="0">
                <a:solidFill>
                  <a:srgbClr val="FF0000"/>
                </a:solidFill>
              </a:rPr>
              <a:t>GRACIAS A LA INVITACIÓN DEL MSP ACUDI A LA CHARLA SOBRE EL BENEFICIO DE LA LACTANCIA MATERNA.</a:t>
            </a:r>
            <a:endParaRPr lang="es-ES" sz="2800" b="1" dirty="0">
              <a:solidFill>
                <a:srgbClr val="FF0000"/>
              </a:solidFill>
            </a:endParaRPr>
          </a:p>
        </p:txBody>
      </p:sp>
      <p:pic>
        <p:nvPicPr>
          <p:cNvPr id="3" name="Imagen 2"/>
          <p:cNvPicPr>
            <a:picLocks noChangeAspect="1"/>
          </p:cNvPicPr>
          <p:nvPr/>
        </p:nvPicPr>
        <p:blipFill rotWithShape="1">
          <a:blip r:embed="rId4"/>
          <a:srcRect l="28294" t="37644" r="25934" b="31829"/>
          <a:stretch/>
        </p:blipFill>
        <p:spPr>
          <a:xfrm>
            <a:off x="1542755" y="2564579"/>
            <a:ext cx="8505825" cy="3189426"/>
          </a:xfrm>
          <a:prstGeom prst="rect">
            <a:avLst/>
          </a:prstGeom>
        </p:spPr>
      </p:pic>
    </p:spTree>
    <p:extLst>
      <p:ext uri="{BB962C8B-B14F-4D97-AF65-F5344CB8AC3E}">
        <p14:creationId xmlns:p14="http://schemas.microsoft.com/office/powerpoint/2010/main" val="2770962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CuadroTexto 21">
            <a:extLst>
              <a:ext uri="{FF2B5EF4-FFF2-40B4-BE49-F238E27FC236}">
                <a16:creationId xmlns:a16="http://schemas.microsoft.com/office/drawing/2014/main" id="{2870CA61-DB10-3237-3C9C-02DAF2D3F90A}"/>
              </a:ext>
            </a:extLst>
          </p:cNvPr>
          <p:cNvSpPr txBox="1"/>
          <p:nvPr/>
        </p:nvSpPr>
        <p:spPr>
          <a:xfrm>
            <a:off x="2133601" y="197897"/>
            <a:ext cx="7222434" cy="1200329"/>
          </a:xfrm>
          <a:prstGeom prst="rect">
            <a:avLst/>
          </a:prstGeom>
          <a:noFill/>
        </p:spPr>
        <p:txBody>
          <a:bodyPr wrap="square" rtlCol="0">
            <a:spAutoFit/>
          </a:bodyPr>
          <a:lstStyle/>
          <a:p>
            <a:pPr algn="ctr"/>
            <a:r>
              <a:rPr lang="es-MX" sz="3600" b="1" dirty="0">
                <a:solidFill>
                  <a:srgbClr val="002060"/>
                </a:solidFill>
                <a:latin typeface="Arial Rounded MT Bold" panose="020F0704030504030204" pitchFamily="34" charset="0"/>
              </a:rPr>
              <a:t>RENDICIÓN DE CUENTAS PERÍODO FISCAL </a:t>
            </a:r>
            <a:r>
              <a:rPr lang="es-MX" sz="3600" b="1" dirty="0" smtClean="0">
                <a:solidFill>
                  <a:srgbClr val="002060"/>
                </a:solidFill>
                <a:latin typeface="Arial Rounded MT Bold" panose="020F0704030504030204" pitchFamily="34" charset="0"/>
              </a:rPr>
              <a:t>2024</a:t>
            </a:r>
            <a:endParaRPr lang="es-419" sz="3600" b="1" dirty="0">
              <a:solidFill>
                <a:srgbClr val="002060"/>
              </a:solidFill>
              <a:latin typeface="Arial Rounded MT Bold" panose="020F0704030504030204" pitchFamily="34" charset="0"/>
            </a:endParaRPr>
          </a:p>
        </p:txBody>
      </p:sp>
      <p:pic>
        <p:nvPicPr>
          <p:cNvPr id="9" name="Imagen 8"/>
          <p:cNvPicPr>
            <a:picLocks noChangeAspect="1"/>
          </p:cNvPicPr>
          <p:nvPr/>
        </p:nvPicPr>
        <p:blipFill rotWithShape="1">
          <a:blip r:embed="rId2">
            <a:extLst>
              <a:ext uri="{28A0092B-C50C-407E-A947-70E740481C1C}">
                <a14:useLocalDpi xmlns:a14="http://schemas.microsoft.com/office/drawing/2010/main" val="0"/>
              </a:ext>
            </a:extLst>
          </a:blip>
          <a:srcRect l="23512" t="13125" r="17559" b="18750"/>
          <a:stretch/>
        </p:blipFill>
        <p:spPr>
          <a:xfrm>
            <a:off x="775992" y="0"/>
            <a:ext cx="1533526" cy="1266320"/>
          </a:xfrm>
          <a:prstGeom prst="rect">
            <a:avLst/>
          </a:prstGeom>
        </p:spPr>
      </p:pic>
      <p:pic>
        <p:nvPicPr>
          <p:cNvPr id="10" name="Imagen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278" y="5302204"/>
            <a:ext cx="2706594" cy="2265409"/>
          </a:xfrm>
          <a:prstGeom prst="rect">
            <a:avLst/>
          </a:prstGeom>
        </p:spPr>
      </p:pic>
      <p:pic>
        <p:nvPicPr>
          <p:cNvPr id="3" name="Imagen 2"/>
          <p:cNvPicPr>
            <a:picLocks noChangeAspect="1"/>
          </p:cNvPicPr>
          <p:nvPr/>
        </p:nvPicPr>
        <p:blipFill rotWithShape="1">
          <a:blip r:embed="rId4"/>
          <a:srcRect l="27956" t="48211" r="50269" b="22145"/>
          <a:stretch/>
        </p:blipFill>
        <p:spPr>
          <a:xfrm>
            <a:off x="5543550" y="2645403"/>
            <a:ext cx="3643312" cy="2788707"/>
          </a:xfrm>
          <a:prstGeom prst="rect">
            <a:avLst/>
          </a:prstGeom>
        </p:spPr>
      </p:pic>
      <p:pic>
        <p:nvPicPr>
          <p:cNvPr id="4" name="Imagen 3"/>
          <p:cNvPicPr>
            <a:picLocks noChangeAspect="1"/>
          </p:cNvPicPr>
          <p:nvPr/>
        </p:nvPicPr>
        <p:blipFill rotWithShape="1">
          <a:blip r:embed="rId5"/>
          <a:srcRect l="28180" t="49144" r="49792" b="21470"/>
          <a:stretch/>
        </p:blipFill>
        <p:spPr>
          <a:xfrm>
            <a:off x="1809749" y="2645403"/>
            <a:ext cx="3733801" cy="2800350"/>
          </a:xfrm>
          <a:prstGeom prst="rect">
            <a:avLst/>
          </a:prstGeom>
        </p:spPr>
      </p:pic>
      <p:sp>
        <p:nvSpPr>
          <p:cNvPr id="5" name="Rectángulo 4"/>
          <p:cNvSpPr/>
          <p:nvPr/>
        </p:nvSpPr>
        <p:spPr>
          <a:xfrm>
            <a:off x="1566862" y="1464217"/>
            <a:ext cx="8177213" cy="954107"/>
          </a:xfrm>
          <a:prstGeom prst="rect">
            <a:avLst/>
          </a:prstGeom>
        </p:spPr>
        <p:txBody>
          <a:bodyPr wrap="square">
            <a:spAutoFit/>
          </a:bodyPr>
          <a:lstStyle/>
          <a:p>
            <a:r>
              <a:rPr lang="es-ES" sz="2800" b="1" dirty="0" smtClean="0">
                <a:solidFill>
                  <a:srgbClr val="FF0000"/>
                </a:solidFill>
              </a:rPr>
              <a:t>JUNTO A LA LCDA. BETTY SALDAÑA SE LLEVO A CABO LA REVISION DEL DIAGNOSTICO DEL PDOT</a:t>
            </a:r>
            <a:endParaRPr lang="es-ES" sz="2800" b="1" dirty="0">
              <a:solidFill>
                <a:srgbClr val="FF0000"/>
              </a:solidFill>
            </a:endParaRPr>
          </a:p>
        </p:txBody>
      </p:sp>
    </p:spTree>
    <p:extLst>
      <p:ext uri="{BB962C8B-B14F-4D97-AF65-F5344CB8AC3E}">
        <p14:creationId xmlns:p14="http://schemas.microsoft.com/office/powerpoint/2010/main" val="267145975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theme/theme1.xml><?xml version="1.0" encoding="utf-8"?>
<a:theme xmlns:a="http://schemas.openxmlformats.org/drawingml/2006/main" name="Faceta">
  <a:themeElements>
    <a:clrScheme name="Faceta">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a">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a">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7365</TotalTime>
  <Words>776</Words>
  <Application>Microsoft Office PowerPoint</Application>
  <PresentationFormat>Panorámica</PresentationFormat>
  <Paragraphs>68</Paragraphs>
  <Slides>23</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23</vt:i4>
      </vt:variant>
    </vt:vector>
  </HeadingPairs>
  <TitlesOfParts>
    <vt:vector size="30" baseType="lpstr">
      <vt:lpstr>Arial</vt:lpstr>
      <vt:lpstr>Arial Black</vt:lpstr>
      <vt:lpstr>Arial Rounded MT Bold</vt:lpstr>
      <vt:lpstr>Calibri</vt:lpstr>
      <vt:lpstr>Trebuchet MS</vt:lpstr>
      <vt:lpstr>Wingdings 3</vt:lpstr>
      <vt:lpstr>Faceta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Secretaria</dc:creator>
  <cp:lastModifiedBy>HP</cp:lastModifiedBy>
  <cp:revision>291</cp:revision>
  <cp:lastPrinted>2022-04-26T16:24:07Z</cp:lastPrinted>
  <dcterms:created xsi:type="dcterms:W3CDTF">2015-02-24T18:10:46Z</dcterms:created>
  <dcterms:modified xsi:type="dcterms:W3CDTF">2025-06-29T14:49:10Z</dcterms:modified>
</cp:coreProperties>
</file>