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56" r:id="rId2"/>
    <p:sldId id="257" r:id="rId3"/>
    <p:sldId id="258" r:id="rId4"/>
    <p:sldId id="259" r:id="rId5"/>
    <p:sldId id="260" r:id="rId6"/>
    <p:sldId id="265" r:id="rId7"/>
    <p:sldId id="268" r:id="rId8"/>
    <p:sldId id="269" r:id="rId9"/>
    <p:sldId id="274" r:id="rId10"/>
    <p:sldId id="270" r:id="rId11"/>
    <p:sldId id="271" r:id="rId12"/>
    <p:sldId id="272" r:id="rId13"/>
    <p:sldId id="273" r:id="rId14"/>
    <p:sldId id="263" r:id="rId15"/>
    <p:sldId id="264" r:id="rId16"/>
    <p:sldId id="261" r:id="rId17"/>
    <p:sldId id="275" r:id="rId18"/>
  </p:sldIdLst>
  <p:sldSz cx="12192000" cy="6858000"/>
  <p:notesSz cx="7102475" cy="93884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E838"/>
    <a:srgbClr val="BDD7EE"/>
    <a:srgbClr val="7A9C2D"/>
    <a:srgbClr val="E87966"/>
    <a:srgbClr val="FF9933"/>
    <a:srgbClr val="4F84E8"/>
    <a:srgbClr val="FFFF99"/>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5" autoAdjust="0"/>
    <p:restoredTop sz="94660"/>
  </p:normalViewPr>
  <p:slideViewPr>
    <p:cSldViewPr snapToGrid="0">
      <p:cViewPr varScale="1">
        <p:scale>
          <a:sx n="72" d="100"/>
          <a:sy n="72" d="100"/>
        </p:scale>
        <p:origin x="7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jfif"/></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jf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6BDA2-7055-47EE-B974-4F73B77CAFD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MX"/>
        </a:p>
      </dgm:t>
    </dgm:pt>
    <dgm:pt modelId="{C9531A9A-B3A0-4965-85EF-9A7375E578D8}">
      <dgm:prSet phldrT="[Texto]"/>
      <dgm:spPr>
        <a:solidFill>
          <a:srgbClr val="B3E838">
            <a:alpha val="40000"/>
          </a:srgbClr>
        </a:solidFill>
        <a:ln>
          <a:solidFill>
            <a:srgbClr val="B3E838"/>
          </a:solidFill>
        </a:ln>
      </dgm:spPr>
      <dgm:t>
        <a:bodyPr/>
        <a:lstStyle/>
        <a:p>
          <a:r>
            <a:rPr lang="es-MX" b="1" dirty="0">
              <a:solidFill>
                <a:schemeClr val="tx1"/>
              </a:solidFill>
              <a:latin typeface="Garamond" panose="02020404030301010803" pitchFamily="18" charset="0"/>
            </a:rPr>
            <a:t>24 Sesiones ordinarias</a:t>
          </a:r>
          <a:endParaRPr lang="es-MX" b="1" dirty="0">
            <a:solidFill>
              <a:schemeClr val="tx1"/>
            </a:solidFill>
          </a:endParaRPr>
        </a:p>
      </dgm:t>
    </dgm:pt>
    <dgm:pt modelId="{F93BEA4A-E3C5-440C-A6ED-35B4C5CCEF53}" type="parTrans" cxnId="{E6F02485-16D3-430A-940F-B395CC17B082}">
      <dgm:prSet/>
      <dgm:spPr/>
      <dgm:t>
        <a:bodyPr/>
        <a:lstStyle/>
        <a:p>
          <a:endParaRPr lang="es-MX"/>
        </a:p>
      </dgm:t>
    </dgm:pt>
    <dgm:pt modelId="{E2277E81-5AF2-40E8-8CB9-2263E4D9EDF6}" type="sibTrans" cxnId="{E6F02485-16D3-430A-940F-B395CC17B082}">
      <dgm:prSet/>
      <dgm:spPr/>
      <dgm:t>
        <a:bodyPr/>
        <a:lstStyle/>
        <a:p>
          <a:endParaRPr lang="es-MX"/>
        </a:p>
      </dgm:t>
    </dgm:pt>
    <dgm:pt modelId="{0BEA788B-4F95-4601-B154-ABA1AB529BAE}">
      <dgm:prSet phldrT="[Texto]"/>
      <dgm:spPr>
        <a:solidFill>
          <a:srgbClr val="B3E838">
            <a:alpha val="40000"/>
          </a:srgbClr>
        </a:solidFill>
        <a:ln>
          <a:solidFill>
            <a:srgbClr val="B3E838"/>
          </a:solidFill>
        </a:ln>
      </dgm:spPr>
      <dgm:t>
        <a:bodyPr/>
        <a:lstStyle/>
        <a:p>
          <a:r>
            <a:rPr lang="es-MX" b="1" dirty="0">
              <a:solidFill>
                <a:schemeClr val="tx1"/>
              </a:solidFill>
              <a:latin typeface="Garamond" panose="02020404030301010803" pitchFamily="18" charset="0"/>
            </a:rPr>
            <a:t>5 Sesiones extraordinarias</a:t>
          </a:r>
          <a:endParaRPr lang="es-MX" b="1" dirty="0">
            <a:solidFill>
              <a:schemeClr val="tx1"/>
            </a:solidFill>
          </a:endParaRPr>
        </a:p>
      </dgm:t>
    </dgm:pt>
    <dgm:pt modelId="{E2144697-4B05-4FDA-BF6E-6493F0BE1064}" type="parTrans" cxnId="{68791CC4-BB69-4058-BE82-3E359583B50A}">
      <dgm:prSet/>
      <dgm:spPr/>
      <dgm:t>
        <a:bodyPr/>
        <a:lstStyle/>
        <a:p>
          <a:endParaRPr lang="es-MX"/>
        </a:p>
      </dgm:t>
    </dgm:pt>
    <dgm:pt modelId="{73056B47-E19A-4937-89F3-6392B5B2502D}" type="sibTrans" cxnId="{68791CC4-BB69-4058-BE82-3E359583B50A}">
      <dgm:prSet/>
      <dgm:spPr/>
      <dgm:t>
        <a:bodyPr/>
        <a:lstStyle/>
        <a:p>
          <a:endParaRPr lang="es-MX"/>
        </a:p>
      </dgm:t>
    </dgm:pt>
    <dgm:pt modelId="{C0DBAC0C-8304-41C3-B777-9079860B14B8}">
      <dgm:prSet phldrT="[Texto]"/>
      <dgm:spPr>
        <a:solidFill>
          <a:srgbClr val="B3E838">
            <a:alpha val="40000"/>
          </a:srgbClr>
        </a:solidFill>
        <a:ln>
          <a:solidFill>
            <a:srgbClr val="B3E838"/>
          </a:solidFill>
        </a:ln>
      </dgm:spPr>
      <dgm:t>
        <a:bodyPr/>
        <a:lstStyle/>
        <a:p>
          <a:r>
            <a:rPr lang="es-MX" b="1" dirty="0">
              <a:solidFill>
                <a:schemeClr val="tx1"/>
              </a:solidFill>
              <a:latin typeface="Garamond" panose="02020404030301010803" pitchFamily="18" charset="0"/>
            </a:rPr>
            <a:t>1 Sesión conmemorativa</a:t>
          </a:r>
          <a:endParaRPr lang="es-MX" b="1" dirty="0">
            <a:solidFill>
              <a:schemeClr val="tx1"/>
            </a:solidFill>
          </a:endParaRPr>
        </a:p>
      </dgm:t>
    </dgm:pt>
    <dgm:pt modelId="{23B58F1E-FB1B-4BEF-A5F4-D01F4DCBC3DC}" type="parTrans" cxnId="{706A1249-E942-438A-9155-EDF2922F3DD9}">
      <dgm:prSet/>
      <dgm:spPr/>
      <dgm:t>
        <a:bodyPr/>
        <a:lstStyle/>
        <a:p>
          <a:endParaRPr lang="es-MX"/>
        </a:p>
      </dgm:t>
    </dgm:pt>
    <dgm:pt modelId="{636F12FC-6D92-4844-AC22-880E09D83A36}" type="sibTrans" cxnId="{706A1249-E942-438A-9155-EDF2922F3DD9}">
      <dgm:prSet/>
      <dgm:spPr/>
      <dgm:t>
        <a:bodyPr/>
        <a:lstStyle/>
        <a:p>
          <a:endParaRPr lang="es-MX"/>
        </a:p>
      </dgm:t>
    </dgm:pt>
    <dgm:pt modelId="{E4B22D86-48FA-4A7E-BE1D-B37C697B8BC6}" type="pres">
      <dgm:prSet presAssocID="{2C76BDA2-7055-47EE-B974-4F73B77CAFD0}" presName="Name0" presStyleCnt="0">
        <dgm:presLayoutVars>
          <dgm:dir/>
          <dgm:resizeHandles val="exact"/>
        </dgm:presLayoutVars>
      </dgm:prSet>
      <dgm:spPr/>
    </dgm:pt>
    <dgm:pt modelId="{60CDBE7A-88E7-4340-A2AC-8ADF88143B65}" type="pres">
      <dgm:prSet presAssocID="{C9531A9A-B3A0-4965-85EF-9A7375E578D8}" presName="composite" presStyleCnt="0"/>
      <dgm:spPr/>
    </dgm:pt>
    <dgm:pt modelId="{6E561BA6-4794-48DC-A182-B0C0101941F3}" type="pres">
      <dgm:prSet presAssocID="{C9531A9A-B3A0-4965-85EF-9A7375E578D8}" presName="rect1" presStyleLbl="bgShp" presStyleIdx="0" presStyleCnt="3" custLinFactNeighborX="1090" custLinFactNeighborY="31144"/>
      <dgm:spPr>
        <a:blipFill rotWithShape="1">
          <a:blip xmlns:r="http://schemas.openxmlformats.org/officeDocument/2006/relationships" r:embed="rId1"/>
          <a:stretch>
            <a:fillRect/>
          </a:stretch>
        </a:blipFill>
        <a:ln>
          <a:solidFill>
            <a:schemeClr val="accent1">
              <a:lumMod val="75000"/>
            </a:schemeClr>
          </a:solidFill>
        </a:ln>
      </dgm:spPr>
    </dgm:pt>
    <dgm:pt modelId="{4767C095-36EB-4CCA-A9A5-B5612F29B8A2}" type="pres">
      <dgm:prSet presAssocID="{C9531A9A-B3A0-4965-85EF-9A7375E578D8}" presName="rect2" presStyleLbl="trBgShp" presStyleIdx="0" presStyleCnt="3" custLinFactY="-100000" custLinFactNeighborX="1873" custLinFactNeighborY="-175371">
        <dgm:presLayoutVars>
          <dgm:bulletEnabled val="1"/>
        </dgm:presLayoutVars>
      </dgm:prSet>
      <dgm:spPr/>
    </dgm:pt>
    <dgm:pt modelId="{57F49CC7-9091-4316-8D34-8C0650F94E0B}" type="pres">
      <dgm:prSet presAssocID="{E2277E81-5AF2-40E8-8CB9-2263E4D9EDF6}" presName="sibTrans" presStyleCnt="0"/>
      <dgm:spPr/>
    </dgm:pt>
    <dgm:pt modelId="{396B1D8A-B05D-4540-BFD4-905BAEC04A6B}" type="pres">
      <dgm:prSet presAssocID="{0BEA788B-4F95-4601-B154-ABA1AB529BAE}" presName="composite" presStyleCnt="0"/>
      <dgm:spPr/>
    </dgm:pt>
    <dgm:pt modelId="{D03948E0-9F21-486A-82A5-244A37E8DA91}" type="pres">
      <dgm:prSet presAssocID="{0BEA788B-4F95-4601-B154-ABA1AB529BAE}" presName="rect1" presStyleLbl="bgShp" presStyleIdx="1" presStyleCnt="3" custLinFactNeighborX="-1446" custLinFactNeighborY="-7454"/>
      <dgm:spPr>
        <a:blipFill rotWithShape="1">
          <a:blip xmlns:r="http://schemas.openxmlformats.org/officeDocument/2006/relationships" r:embed="rId2"/>
          <a:stretch>
            <a:fillRect/>
          </a:stretch>
        </a:blipFill>
      </dgm:spPr>
    </dgm:pt>
    <dgm:pt modelId="{8E24BCEC-7EF2-49AA-A924-C5267135DF97}" type="pres">
      <dgm:prSet presAssocID="{0BEA788B-4F95-4601-B154-ABA1AB529BAE}" presName="rect2" presStyleLbl="trBgShp" presStyleIdx="1" presStyleCnt="3" custLinFactY="21265" custLinFactNeighborX="-482" custLinFactNeighborY="100000">
        <dgm:presLayoutVars>
          <dgm:bulletEnabled val="1"/>
        </dgm:presLayoutVars>
      </dgm:prSet>
      <dgm:spPr/>
    </dgm:pt>
    <dgm:pt modelId="{CEC815B9-4D99-446B-B2EF-500B6D5653AA}" type="pres">
      <dgm:prSet presAssocID="{73056B47-E19A-4937-89F3-6392B5B2502D}" presName="sibTrans" presStyleCnt="0"/>
      <dgm:spPr/>
    </dgm:pt>
    <dgm:pt modelId="{7FDC5772-1D6A-4AA7-ADF0-03539DB9AB8A}" type="pres">
      <dgm:prSet presAssocID="{C0DBAC0C-8304-41C3-B777-9079860B14B8}" presName="composite" presStyleCnt="0"/>
      <dgm:spPr/>
    </dgm:pt>
    <dgm:pt modelId="{4D778B30-B943-4C12-85FA-3A7BCA4D25B6}" type="pres">
      <dgm:prSet presAssocID="{C0DBAC0C-8304-41C3-B777-9079860B14B8}" presName="rect1" presStyleLbl="bgShp" presStyleIdx="2" presStyleCnt="3" custLinFactNeighborX="-6098" custLinFactNeighborY="30052"/>
      <dgm:spPr>
        <a:blipFill rotWithShape="1">
          <a:blip xmlns:r="http://schemas.openxmlformats.org/officeDocument/2006/relationships" r:embed="rId3"/>
          <a:stretch>
            <a:fillRect/>
          </a:stretch>
        </a:blipFill>
      </dgm:spPr>
    </dgm:pt>
    <dgm:pt modelId="{CBA64E3E-E479-406B-89F5-CC649D589997}" type="pres">
      <dgm:prSet presAssocID="{C0DBAC0C-8304-41C3-B777-9079860B14B8}" presName="rect2" presStyleLbl="trBgShp" presStyleIdx="2" presStyleCnt="3" custLinFactY="-100000" custLinFactNeighborX="-6098" custLinFactNeighborY="-193477">
        <dgm:presLayoutVars>
          <dgm:bulletEnabled val="1"/>
        </dgm:presLayoutVars>
      </dgm:prSet>
      <dgm:spPr/>
    </dgm:pt>
  </dgm:ptLst>
  <dgm:cxnLst>
    <dgm:cxn modelId="{4ADD480D-0C84-4AE3-9F13-717D05247E12}" type="presOf" srcId="{C9531A9A-B3A0-4965-85EF-9A7375E578D8}" destId="{4767C095-36EB-4CCA-A9A5-B5612F29B8A2}" srcOrd="0" destOrd="0" presId="urn:microsoft.com/office/officeart/2008/layout/BendingPictureSemiTransparentText"/>
    <dgm:cxn modelId="{BFA50528-A276-42C7-B9FF-FDF7D22034EC}" type="presOf" srcId="{2C76BDA2-7055-47EE-B974-4F73B77CAFD0}" destId="{E4B22D86-48FA-4A7E-BE1D-B37C697B8BC6}" srcOrd="0" destOrd="0" presId="urn:microsoft.com/office/officeart/2008/layout/BendingPictureSemiTransparentText"/>
    <dgm:cxn modelId="{84A81044-F091-4521-8FDC-89F894B069D8}" type="presOf" srcId="{C0DBAC0C-8304-41C3-B777-9079860B14B8}" destId="{CBA64E3E-E479-406B-89F5-CC649D589997}" srcOrd="0" destOrd="0" presId="urn:microsoft.com/office/officeart/2008/layout/BendingPictureSemiTransparentText"/>
    <dgm:cxn modelId="{706A1249-E942-438A-9155-EDF2922F3DD9}" srcId="{2C76BDA2-7055-47EE-B974-4F73B77CAFD0}" destId="{C0DBAC0C-8304-41C3-B777-9079860B14B8}" srcOrd="2" destOrd="0" parTransId="{23B58F1E-FB1B-4BEF-A5F4-D01F4DCBC3DC}" sibTransId="{636F12FC-6D92-4844-AC22-880E09D83A36}"/>
    <dgm:cxn modelId="{E6F02485-16D3-430A-940F-B395CC17B082}" srcId="{2C76BDA2-7055-47EE-B974-4F73B77CAFD0}" destId="{C9531A9A-B3A0-4965-85EF-9A7375E578D8}" srcOrd="0" destOrd="0" parTransId="{F93BEA4A-E3C5-440C-A6ED-35B4C5CCEF53}" sibTransId="{E2277E81-5AF2-40E8-8CB9-2263E4D9EDF6}"/>
    <dgm:cxn modelId="{68791CC4-BB69-4058-BE82-3E359583B50A}" srcId="{2C76BDA2-7055-47EE-B974-4F73B77CAFD0}" destId="{0BEA788B-4F95-4601-B154-ABA1AB529BAE}" srcOrd="1" destOrd="0" parTransId="{E2144697-4B05-4FDA-BF6E-6493F0BE1064}" sibTransId="{73056B47-E19A-4937-89F3-6392B5B2502D}"/>
    <dgm:cxn modelId="{E6970DF0-D3A9-4D62-8964-445628A5060B}" type="presOf" srcId="{0BEA788B-4F95-4601-B154-ABA1AB529BAE}" destId="{8E24BCEC-7EF2-49AA-A924-C5267135DF97}" srcOrd="0" destOrd="0" presId="urn:microsoft.com/office/officeart/2008/layout/BendingPictureSemiTransparentText"/>
    <dgm:cxn modelId="{C9FC4F59-FF07-4A95-8885-9879616F6CD2}" type="presParOf" srcId="{E4B22D86-48FA-4A7E-BE1D-B37C697B8BC6}" destId="{60CDBE7A-88E7-4340-A2AC-8ADF88143B65}" srcOrd="0" destOrd="0" presId="urn:microsoft.com/office/officeart/2008/layout/BendingPictureSemiTransparentText"/>
    <dgm:cxn modelId="{474A146A-D338-4977-9FA5-B157D9F02DCE}" type="presParOf" srcId="{60CDBE7A-88E7-4340-A2AC-8ADF88143B65}" destId="{6E561BA6-4794-48DC-A182-B0C0101941F3}" srcOrd="0" destOrd="0" presId="urn:microsoft.com/office/officeart/2008/layout/BendingPictureSemiTransparentText"/>
    <dgm:cxn modelId="{96BAEB74-58D2-4E20-9CBF-082BC099994A}" type="presParOf" srcId="{60CDBE7A-88E7-4340-A2AC-8ADF88143B65}" destId="{4767C095-36EB-4CCA-A9A5-B5612F29B8A2}" srcOrd="1" destOrd="0" presId="urn:microsoft.com/office/officeart/2008/layout/BendingPictureSemiTransparentText"/>
    <dgm:cxn modelId="{A0C63D32-BCB7-4174-A92A-FF6D7A231FC7}" type="presParOf" srcId="{E4B22D86-48FA-4A7E-BE1D-B37C697B8BC6}" destId="{57F49CC7-9091-4316-8D34-8C0650F94E0B}" srcOrd="1" destOrd="0" presId="urn:microsoft.com/office/officeart/2008/layout/BendingPictureSemiTransparentText"/>
    <dgm:cxn modelId="{16692A94-AFB6-4ABD-AA74-74F358810FFA}" type="presParOf" srcId="{E4B22D86-48FA-4A7E-BE1D-B37C697B8BC6}" destId="{396B1D8A-B05D-4540-BFD4-905BAEC04A6B}" srcOrd="2" destOrd="0" presId="urn:microsoft.com/office/officeart/2008/layout/BendingPictureSemiTransparentText"/>
    <dgm:cxn modelId="{930773F6-0E50-4510-B7C3-ECD95F39B3A6}" type="presParOf" srcId="{396B1D8A-B05D-4540-BFD4-905BAEC04A6B}" destId="{D03948E0-9F21-486A-82A5-244A37E8DA91}" srcOrd="0" destOrd="0" presId="urn:microsoft.com/office/officeart/2008/layout/BendingPictureSemiTransparentText"/>
    <dgm:cxn modelId="{E23866FE-2955-4062-AA71-90A1C310F55E}" type="presParOf" srcId="{396B1D8A-B05D-4540-BFD4-905BAEC04A6B}" destId="{8E24BCEC-7EF2-49AA-A924-C5267135DF97}" srcOrd="1" destOrd="0" presId="urn:microsoft.com/office/officeart/2008/layout/BendingPictureSemiTransparentText"/>
    <dgm:cxn modelId="{776A2DA2-994C-45A9-A08B-ACCD1F0ABECD}" type="presParOf" srcId="{E4B22D86-48FA-4A7E-BE1D-B37C697B8BC6}" destId="{CEC815B9-4D99-446B-B2EF-500B6D5653AA}" srcOrd="3" destOrd="0" presId="urn:microsoft.com/office/officeart/2008/layout/BendingPictureSemiTransparentText"/>
    <dgm:cxn modelId="{3D20115C-F74F-49F7-BC74-718127C48657}" type="presParOf" srcId="{E4B22D86-48FA-4A7E-BE1D-B37C697B8BC6}" destId="{7FDC5772-1D6A-4AA7-ADF0-03539DB9AB8A}" srcOrd="4" destOrd="0" presId="urn:microsoft.com/office/officeart/2008/layout/BendingPictureSemiTransparentText"/>
    <dgm:cxn modelId="{A16CCA18-5739-4741-B468-7A48C305FC1C}" type="presParOf" srcId="{7FDC5772-1D6A-4AA7-ADF0-03539DB9AB8A}" destId="{4D778B30-B943-4C12-85FA-3A7BCA4D25B6}" srcOrd="0" destOrd="0" presId="urn:microsoft.com/office/officeart/2008/layout/BendingPictureSemiTransparentText"/>
    <dgm:cxn modelId="{6B73289C-F012-4938-97DE-2577C2BA751B}" type="presParOf" srcId="{7FDC5772-1D6A-4AA7-ADF0-03539DB9AB8A}" destId="{CBA64E3E-E479-406B-89F5-CC649D589997}"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8C8937-D592-4405-B3E3-2A011C692B8B}"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MX"/>
        </a:p>
      </dgm:t>
    </dgm:pt>
    <dgm:pt modelId="{408EE582-6823-4198-92C4-0B5C98FF6240}">
      <dgm:prSet phldrT="[Texto]" custT="1"/>
      <dgm:spPr/>
      <dgm:t>
        <a:bodyPr/>
        <a:lstStyle/>
        <a:p>
          <a:r>
            <a:rPr lang="es-MX" sz="1600" dirty="0">
              <a:latin typeface="Garamond" panose="02020404030301010803" pitchFamily="18" charset="0"/>
            </a:rPr>
            <a:t>Asistencia al taller de Rendición de cuentas por parte de la autoridades del GAD. Parroquial de San Jacinto a los de Participación Ciudadana, realizado por el GAD. Provincial de Santo Domingo de los Tsàchilas, a los Representantes de los Recintos de la parroquia. </a:t>
          </a:r>
        </a:p>
      </dgm:t>
    </dgm:pt>
    <dgm:pt modelId="{A284ED85-728B-4FED-A8D8-CAE0F1B1C691}" type="parTrans" cxnId="{39BA49BE-0F80-4B3E-A3E3-586339227761}">
      <dgm:prSet/>
      <dgm:spPr/>
      <dgm:t>
        <a:bodyPr/>
        <a:lstStyle/>
        <a:p>
          <a:endParaRPr lang="es-MX"/>
        </a:p>
      </dgm:t>
    </dgm:pt>
    <dgm:pt modelId="{BC3F57D8-14DE-461E-B0BF-76A97D6CB486}" type="sibTrans" cxnId="{39BA49BE-0F80-4B3E-A3E3-586339227761}">
      <dgm:prSet/>
      <dgm:spPr/>
      <dgm:t>
        <a:bodyPr/>
        <a:lstStyle/>
        <a:p>
          <a:endParaRPr lang="es-MX"/>
        </a:p>
      </dgm:t>
    </dgm:pt>
    <dgm:pt modelId="{E93DF2D1-124F-46A8-B094-4CA52442CF67}">
      <dgm:prSet phldrT="[Texto]" custT="1"/>
      <dgm:spPr/>
      <dgm:t>
        <a:bodyPr/>
        <a:lstStyle/>
        <a:p>
          <a:pPr algn="l"/>
          <a:r>
            <a:rPr lang="es-MX" sz="1600" dirty="0">
              <a:latin typeface="Garamond" panose="02020404030301010803" pitchFamily="18" charset="0"/>
            </a:rPr>
            <a:t>Asamblea con dirigentes de las comunidades de nuestra Parroquia, convocada por el GAD. Provincial, para elegir a los asambleístas territoriales.</a:t>
          </a:r>
        </a:p>
      </dgm:t>
    </dgm:pt>
    <dgm:pt modelId="{BF6033D4-577E-4A33-B21C-747FFED2F87A}" type="parTrans" cxnId="{DF7E6BAC-72AF-44D1-957A-4D1BF5FF1D68}">
      <dgm:prSet/>
      <dgm:spPr/>
      <dgm:t>
        <a:bodyPr/>
        <a:lstStyle/>
        <a:p>
          <a:endParaRPr lang="es-MX"/>
        </a:p>
      </dgm:t>
    </dgm:pt>
    <dgm:pt modelId="{BEB0CAF5-C529-483F-84D8-A6E7B12CBC9B}" type="sibTrans" cxnId="{DF7E6BAC-72AF-44D1-957A-4D1BF5FF1D68}">
      <dgm:prSet/>
      <dgm:spPr/>
      <dgm:t>
        <a:bodyPr/>
        <a:lstStyle/>
        <a:p>
          <a:endParaRPr lang="es-MX"/>
        </a:p>
      </dgm:t>
    </dgm:pt>
    <dgm:pt modelId="{698A5CA8-FAE0-4AC4-89CE-4D62BBE81C11}">
      <dgm:prSet phldrT="[Texto]" custT="1"/>
      <dgm:spPr/>
      <dgm:t>
        <a:bodyPr/>
        <a:lstStyle/>
        <a:p>
          <a:r>
            <a:rPr lang="es-MX" sz="1600" dirty="0">
              <a:latin typeface="Garamond" panose="02020404030301010803" pitchFamily="18" charset="0"/>
            </a:rPr>
            <a:t>Reunión papa analizar el borrador del Plan del desarrollo y Ordenamiento Territorial actualizado del 2019 – 2023 en el Salón Auditorio</a:t>
          </a:r>
          <a:r>
            <a:rPr lang="es-MX" sz="1400" dirty="0"/>
            <a:t>.</a:t>
          </a:r>
        </a:p>
      </dgm:t>
    </dgm:pt>
    <dgm:pt modelId="{D0F4D97A-20B0-4EEA-A82E-1DFEB4A6EC28}" type="parTrans" cxnId="{E4CC1AE3-98AB-4390-B704-C61B5A0B0799}">
      <dgm:prSet/>
      <dgm:spPr/>
      <dgm:t>
        <a:bodyPr/>
        <a:lstStyle/>
        <a:p>
          <a:endParaRPr lang="es-MX"/>
        </a:p>
      </dgm:t>
    </dgm:pt>
    <dgm:pt modelId="{2E9CFBE5-C38D-49D7-9B13-BB1B04FAC45E}" type="sibTrans" cxnId="{E4CC1AE3-98AB-4390-B704-C61B5A0B0799}">
      <dgm:prSet/>
      <dgm:spPr/>
      <dgm:t>
        <a:bodyPr/>
        <a:lstStyle/>
        <a:p>
          <a:endParaRPr lang="es-MX"/>
        </a:p>
      </dgm:t>
    </dgm:pt>
    <dgm:pt modelId="{F3634046-C14E-4AF0-AC8C-98E472298D5A}" type="pres">
      <dgm:prSet presAssocID="{308C8937-D592-4405-B3E3-2A011C692B8B}" presName="Name0" presStyleCnt="0">
        <dgm:presLayoutVars>
          <dgm:dir/>
          <dgm:resizeHandles val="exact"/>
        </dgm:presLayoutVars>
      </dgm:prSet>
      <dgm:spPr/>
    </dgm:pt>
    <dgm:pt modelId="{C0A739A5-B5E3-414B-A773-7A2C002F6F02}" type="pres">
      <dgm:prSet presAssocID="{408EE582-6823-4198-92C4-0B5C98FF6240}" presName="composite" presStyleCnt="0"/>
      <dgm:spPr/>
    </dgm:pt>
    <dgm:pt modelId="{9C133A20-6025-4550-8CDA-9A07D727BF14}" type="pres">
      <dgm:prSet presAssocID="{408EE582-6823-4198-92C4-0B5C98FF6240}" presName="rect1" presStyleLbl="trAlignAcc1" presStyleIdx="0" presStyleCnt="3" custScaleX="111829" custLinFactY="100000" custLinFactNeighborX="-49672" custLinFactNeighborY="149123">
        <dgm:presLayoutVars>
          <dgm:bulletEnabled val="1"/>
        </dgm:presLayoutVars>
      </dgm:prSet>
      <dgm:spPr/>
    </dgm:pt>
    <dgm:pt modelId="{09DE6852-3F99-4257-B2AC-04FE3E984D9A}" type="pres">
      <dgm:prSet presAssocID="{408EE582-6823-4198-92C4-0B5C98FF6240}" presName="rect2" presStyleLbl="fgImgPlace1" presStyleIdx="0" presStyleCnt="3" custScaleX="340412" custScaleY="91883" custLinFactX="194102" custLinFactNeighborX="200000" custLinFactNeighborY="3342"/>
      <dgm:spPr>
        <a:blipFill>
          <a:blip xmlns:r="http://schemas.openxmlformats.org/officeDocument/2006/relationships" r:embed="rId1">
            <a:extLst>
              <a:ext uri="{28A0092B-C50C-407E-A947-70E740481C1C}">
                <a14:useLocalDpi xmlns:a14="http://schemas.microsoft.com/office/drawing/2010/main" val="0"/>
              </a:ext>
            </a:extLst>
          </a:blip>
          <a:srcRect/>
          <a:stretch>
            <a:fillRect t="-43000" b="-43000"/>
          </a:stretch>
        </a:blipFill>
      </dgm:spPr>
    </dgm:pt>
    <dgm:pt modelId="{500D70C6-8454-4B35-8333-C7DC1D29EEA2}" type="pres">
      <dgm:prSet presAssocID="{BC3F57D8-14DE-461E-B0BF-76A97D6CB486}" presName="sibTrans" presStyleCnt="0"/>
      <dgm:spPr/>
    </dgm:pt>
    <dgm:pt modelId="{6E602CBD-92CE-4126-BEB3-908AFE90D02C}" type="pres">
      <dgm:prSet presAssocID="{E93DF2D1-124F-46A8-B094-4CA52442CF67}" presName="composite" presStyleCnt="0"/>
      <dgm:spPr/>
    </dgm:pt>
    <dgm:pt modelId="{B60A09AA-FC19-4EB1-97EC-3D3FE455341A}" type="pres">
      <dgm:prSet presAssocID="{E93DF2D1-124F-46A8-B094-4CA52442CF67}" presName="rect1" presStyleLbl="trAlignAcc1" presStyleIdx="1" presStyleCnt="3" custScaleX="99737" custScaleY="98548" custLinFactY="-29754" custLinFactNeighborX="-58994" custLinFactNeighborY="-100000">
        <dgm:presLayoutVars>
          <dgm:bulletEnabled val="1"/>
        </dgm:presLayoutVars>
      </dgm:prSet>
      <dgm:spPr/>
    </dgm:pt>
    <dgm:pt modelId="{FF2E3B3F-DDC2-4B98-B807-F5EEF573E725}" type="pres">
      <dgm:prSet presAssocID="{E93DF2D1-124F-46A8-B094-4CA52442CF67}" presName="rect2" presStyleLbl="fgImgPlace1" presStyleIdx="1" presStyleCnt="3" custLinFactNeighborX="-2551" custLinFactNeighborY="-85"/>
      <dgm:spPr/>
    </dgm:pt>
    <dgm:pt modelId="{08F65C2A-1CB8-4E83-9BB9-67450CD5C2E1}" type="pres">
      <dgm:prSet presAssocID="{BEB0CAF5-C529-483F-84D8-A6E7B12CBC9B}" presName="sibTrans" presStyleCnt="0"/>
      <dgm:spPr/>
    </dgm:pt>
    <dgm:pt modelId="{000CC02D-7068-4457-82FD-956444DCF353}" type="pres">
      <dgm:prSet presAssocID="{698A5CA8-FAE0-4AC4-89CE-4D62BBE81C11}" presName="composite" presStyleCnt="0"/>
      <dgm:spPr/>
    </dgm:pt>
    <dgm:pt modelId="{3AAA6C27-4BCC-425F-A848-5B6E243B5CF2}" type="pres">
      <dgm:prSet presAssocID="{698A5CA8-FAE0-4AC4-89CE-4D62BBE81C11}" presName="rect1" presStyleLbl="trAlignAcc1" presStyleIdx="2" presStyleCnt="3" custLinFactY="-45651" custLinFactNeighborX="41634" custLinFactNeighborY="-100000">
        <dgm:presLayoutVars>
          <dgm:bulletEnabled val="1"/>
        </dgm:presLayoutVars>
      </dgm:prSet>
      <dgm:spPr/>
    </dgm:pt>
    <dgm:pt modelId="{9990A647-FBA0-4EAD-9C46-1A6964CD27D5}" type="pres">
      <dgm:prSet presAssocID="{698A5CA8-FAE0-4AC4-89CE-4D62BBE81C11}" presName="rect2" presStyleLbl="fgImgPlace1" presStyleIdx="2" presStyleCnt="3" custLinFactX="140432" custLinFactNeighborX="200000" custLinFactNeighborY="-4203"/>
      <dgm:spPr>
        <a:blipFill rotWithShape="1">
          <a:blip xmlns:r="http://schemas.openxmlformats.org/officeDocument/2006/relationships" r:embed="rId2"/>
          <a:stretch>
            <a:fillRect/>
          </a:stretch>
        </a:blipFill>
      </dgm:spPr>
    </dgm:pt>
  </dgm:ptLst>
  <dgm:cxnLst>
    <dgm:cxn modelId="{23A89F22-85D6-49FE-80B6-CF5B6EBCCFCE}" type="presOf" srcId="{E93DF2D1-124F-46A8-B094-4CA52442CF67}" destId="{B60A09AA-FC19-4EB1-97EC-3D3FE455341A}" srcOrd="0" destOrd="0" presId="urn:microsoft.com/office/officeart/2008/layout/PictureStrips"/>
    <dgm:cxn modelId="{27F34C47-EFD6-4A2D-9C11-17AB08B6C21F}" type="presOf" srcId="{408EE582-6823-4198-92C4-0B5C98FF6240}" destId="{9C133A20-6025-4550-8CDA-9A07D727BF14}" srcOrd="0" destOrd="0" presId="urn:microsoft.com/office/officeart/2008/layout/PictureStrips"/>
    <dgm:cxn modelId="{521DB852-210B-4EB5-9604-7C23BF9AFB6A}" type="presOf" srcId="{308C8937-D592-4405-B3E3-2A011C692B8B}" destId="{F3634046-C14E-4AF0-AC8C-98E472298D5A}" srcOrd="0" destOrd="0" presId="urn:microsoft.com/office/officeart/2008/layout/PictureStrips"/>
    <dgm:cxn modelId="{DF7E6BAC-72AF-44D1-957A-4D1BF5FF1D68}" srcId="{308C8937-D592-4405-B3E3-2A011C692B8B}" destId="{E93DF2D1-124F-46A8-B094-4CA52442CF67}" srcOrd="1" destOrd="0" parTransId="{BF6033D4-577E-4A33-B21C-747FFED2F87A}" sibTransId="{BEB0CAF5-C529-483F-84D8-A6E7B12CBC9B}"/>
    <dgm:cxn modelId="{39BA49BE-0F80-4B3E-A3E3-586339227761}" srcId="{308C8937-D592-4405-B3E3-2A011C692B8B}" destId="{408EE582-6823-4198-92C4-0B5C98FF6240}" srcOrd="0" destOrd="0" parTransId="{A284ED85-728B-4FED-A8D8-CAE0F1B1C691}" sibTransId="{BC3F57D8-14DE-461E-B0BF-76A97D6CB486}"/>
    <dgm:cxn modelId="{E4CC1AE3-98AB-4390-B704-C61B5A0B0799}" srcId="{308C8937-D592-4405-B3E3-2A011C692B8B}" destId="{698A5CA8-FAE0-4AC4-89CE-4D62BBE81C11}" srcOrd="2" destOrd="0" parTransId="{D0F4D97A-20B0-4EEA-A82E-1DFEB4A6EC28}" sibTransId="{2E9CFBE5-C38D-49D7-9B13-BB1B04FAC45E}"/>
    <dgm:cxn modelId="{27B46BF9-6940-47BB-AA1B-55023B94EE18}" type="presOf" srcId="{698A5CA8-FAE0-4AC4-89CE-4D62BBE81C11}" destId="{3AAA6C27-4BCC-425F-A848-5B6E243B5CF2}" srcOrd="0" destOrd="0" presId="urn:microsoft.com/office/officeart/2008/layout/PictureStrips"/>
    <dgm:cxn modelId="{D26FAF86-8823-416B-87ED-C6920FF28430}" type="presParOf" srcId="{F3634046-C14E-4AF0-AC8C-98E472298D5A}" destId="{C0A739A5-B5E3-414B-A773-7A2C002F6F02}" srcOrd="0" destOrd="0" presId="urn:microsoft.com/office/officeart/2008/layout/PictureStrips"/>
    <dgm:cxn modelId="{2584F119-EFF7-4DCC-84B7-BF4F2D171915}" type="presParOf" srcId="{C0A739A5-B5E3-414B-A773-7A2C002F6F02}" destId="{9C133A20-6025-4550-8CDA-9A07D727BF14}" srcOrd="0" destOrd="0" presId="urn:microsoft.com/office/officeart/2008/layout/PictureStrips"/>
    <dgm:cxn modelId="{A6A5CB19-17CD-4498-9C9D-899C24099BBB}" type="presParOf" srcId="{C0A739A5-B5E3-414B-A773-7A2C002F6F02}" destId="{09DE6852-3F99-4257-B2AC-04FE3E984D9A}" srcOrd="1" destOrd="0" presId="urn:microsoft.com/office/officeart/2008/layout/PictureStrips"/>
    <dgm:cxn modelId="{F3E74470-BFE1-4EAC-B11B-54A0F930F32B}" type="presParOf" srcId="{F3634046-C14E-4AF0-AC8C-98E472298D5A}" destId="{500D70C6-8454-4B35-8333-C7DC1D29EEA2}" srcOrd="1" destOrd="0" presId="urn:microsoft.com/office/officeart/2008/layout/PictureStrips"/>
    <dgm:cxn modelId="{0E91EBA9-FE87-4C9D-9C6E-1B1166D055F6}" type="presParOf" srcId="{F3634046-C14E-4AF0-AC8C-98E472298D5A}" destId="{6E602CBD-92CE-4126-BEB3-908AFE90D02C}" srcOrd="2" destOrd="0" presId="urn:microsoft.com/office/officeart/2008/layout/PictureStrips"/>
    <dgm:cxn modelId="{FE592353-D606-4B35-99CF-8606A909EE99}" type="presParOf" srcId="{6E602CBD-92CE-4126-BEB3-908AFE90D02C}" destId="{B60A09AA-FC19-4EB1-97EC-3D3FE455341A}" srcOrd="0" destOrd="0" presId="urn:microsoft.com/office/officeart/2008/layout/PictureStrips"/>
    <dgm:cxn modelId="{162F5AA0-3918-4D9D-8AFB-DDBAF8ECDD75}" type="presParOf" srcId="{6E602CBD-92CE-4126-BEB3-908AFE90D02C}" destId="{FF2E3B3F-DDC2-4B98-B807-F5EEF573E725}" srcOrd="1" destOrd="0" presId="urn:microsoft.com/office/officeart/2008/layout/PictureStrips"/>
    <dgm:cxn modelId="{2BFF88FF-0B82-49F5-8603-A94D1F609440}" type="presParOf" srcId="{F3634046-C14E-4AF0-AC8C-98E472298D5A}" destId="{08F65C2A-1CB8-4E83-9BB9-67450CD5C2E1}" srcOrd="3" destOrd="0" presId="urn:microsoft.com/office/officeart/2008/layout/PictureStrips"/>
    <dgm:cxn modelId="{3ADA22CD-2151-4027-AB75-604DFD786DBF}" type="presParOf" srcId="{F3634046-C14E-4AF0-AC8C-98E472298D5A}" destId="{000CC02D-7068-4457-82FD-956444DCF353}" srcOrd="4" destOrd="0" presId="urn:microsoft.com/office/officeart/2008/layout/PictureStrips"/>
    <dgm:cxn modelId="{3F67A290-F34A-4014-AFFC-9CAD9A80F89F}" type="presParOf" srcId="{000CC02D-7068-4457-82FD-956444DCF353}" destId="{3AAA6C27-4BCC-425F-A848-5B6E243B5CF2}" srcOrd="0" destOrd="0" presId="urn:microsoft.com/office/officeart/2008/layout/PictureStrips"/>
    <dgm:cxn modelId="{2A4B82F6-1B98-4FDB-BB8F-BEC743FD2B94}" type="presParOf" srcId="{000CC02D-7068-4457-82FD-956444DCF353}" destId="{9990A647-FBA0-4EAD-9C46-1A6964CD27D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61BA6-4794-48DC-A182-B0C0101941F3}">
      <dsp:nvSpPr>
        <dsp:cNvPr id="0" name=""/>
        <dsp:cNvSpPr/>
      </dsp:nvSpPr>
      <dsp:spPr>
        <a:xfrm>
          <a:off x="46206" y="2108659"/>
          <a:ext cx="3716620" cy="3185583"/>
        </a:xfrm>
        <a:prstGeom prst="rect">
          <a:avLst/>
        </a:prstGeom>
        <a:blipFill rotWithShape="1">
          <a:blip xmlns:r="http://schemas.openxmlformats.org/officeDocument/2006/relationships" r:embed="rId1"/>
          <a:stretch>
            <a:fillRect/>
          </a:stretch>
        </a:blipFill>
        <a:ln>
          <a:solidFill>
            <a:schemeClr val="accent1">
              <a:lumMod val="75000"/>
            </a:schemeClr>
          </a:solidFill>
        </a:ln>
        <a:effectLst/>
      </dsp:spPr>
      <dsp:style>
        <a:lnRef idx="0">
          <a:scrgbClr r="0" g="0" b="0"/>
        </a:lnRef>
        <a:fillRef idx="1">
          <a:scrgbClr r="0" g="0" b="0"/>
        </a:fillRef>
        <a:effectRef idx="0">
          <a:scrgbClr r="0" g="0" b="0"/>
        </a:effectRef>
        <a:fontRef idx="minor"/>
      </dsp:style>
    </dsp:sp>
    <dsp:sp modelId="{4767C095-36EB-4CCA-A9A5-B5612F29B8A2}">
      <dsp:nvSpPr>
        <dsp:cNvPr id="0" name=""/>
        <dsp:cNvSpPr/>
      </dsp:nvSpPr>
      <dsp:spPr>
        <a:xfrm>
          <a:off x="75307" y="1241128"/>
          <a:ext cx="3716620" cy="764540"/>
        </a:xfrm>
        <a:prstGeom prst="rect">
          <a:avLst/>
        </a:prstGeom>
        <a:solidFill>
          <a:srgbClr val="B3E838">
            <a:alpha val="40000"/>
          </a:srgbClr>
        </a:solidFill>
        <a:ln>
          <a:solidFill>
            <a:srgbClr val="B3E838"/>
          </a:solid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s-MX" sz="2500" b="1" kern="1200" dirty="0">
              <a:solidFill>
                <a:schemeClr val="tx1"/>
              </a:solidFill>
              <a:latin typeface="Garamond" panose="02020404030301010803" pitchFamily="18" charset="0"/>
            </a:rPr>
            <a:t>24 Sesiones ordinarias</a:t>
          </a:r>
          <a:endParaRPr lang="es-MX" sz="2500" b="1" kern="1200" dirty="0">
            <a:solidFill>
              <a:schemeClr val="tx1"/>
            </a:solidFill>
          </a:endParaRPr>
        </a:p>
      </dsp:txBody>
      <dsp:txXfrm>
        <a:off x="75307" y="1241128"/>
        <a:ext cx="3716620" cy="764540"/>
      </dsp:txXfrm>
    </dsp:sp>
    <dsp:sp modelId="{D03948E0-9F21-486A-82A5-244A37E8DA91}">
      <dsp:nvSpPr>
        <dsp:cNvPr id="0" name=""/>
        <dsp:cNvSpPr/>
      </dsp:nvSpPr>
      <dsp:spPr>
        <a:xfrm>
          <a:off x="4047657" y="879088"/>
          <a:ext cx="3716620" cy="318558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8E24BCEC-7EF2-49AA-A924-C5267135DF97}">
      <dsp:nvSpPr>
        <dsp:cNvPr id="0" name=""/>
        <dsp:cNvSpPr/>
      </dsp:nvSpPr>
      <dsp:spPr>
        <a:xfrm>
          <a:off x="4083485" y="4273569"/>
          <a:ext cx="3716620" cy="764540"/>
        </a:xfrm>
        <a:prstGeom prst="rect">
          <a:avLst/>
        </a:prstGeom>
        <a:solidFill>
          <a:srgbClr val="B3E838">
            <a:alpha val="40000"/>
          </a:srgbClr>
        </a:solidFill>
        <a:ln>
          <a:solidFill>
            <a:srgbClr val="B3E838"/>
          </a:solid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s-MX" sz="2500" b="1" kern="1200" dirty="0">
              <a:solidFill>
                <a:schemeClr val="tx1"/>
              </a:solidFill>
              <a:latin typeface="Garamond" panose="02020404030301010803" pitchFamily="18" charset="0"/>
            </a:rPr>
            <a:t>5 Sesiones extraordinarias</a:t>
          </a:r>
          <a:endParaRPr lang="es-MX" sz="2500" b="1" kern="1200" dirty="0">
            <a:solidFill>
              <a:schemeClr val="tx1"/>
            </a:solidFill>
          </a:endParaRPr>
        </a:p>
      </dsp:txBody>
      <dsp:txXfrm>
        <a:off x="4083485" y="4273569"/>
        <a:ext cx="3716620" cy="764540"/>
      </dsp:txXfrm>
    </dsp:sp>
    <dsp:sp modelId="{4D778B30-B943-4C12-85FA-3A7BCA4D25B6}">
      <dsp:nvSpPr>
        <dsp:cNvPr id="0" name=""/>
        <dsp:cNvSpPr/>
      </dsp:nvSpPr>
      <dsp:spPr>
        <a:xfrm>
          <a:off x="7970465" y="2073873"/>
          <a:ext cx="3716620" cy="318558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CBA64E3E-E479-406B-89F5-CC649D589997}">
      <dsp:nvSpPr>
        <dsp:cNvPr id="0" name=""/>
        <dsp:cNvSpPr/>
      </dsp:nvSpPr>
      <dsp:spPr>
        <a:xfrm>
          <a:off x="7970465" y="1102701"/>
          <a:ext cx="3716620" cy="764540"/>
        </a:xfrm>
        <a:prstGeom prst="rect">
          <a:avLst/>
        </a:prstGeom>
        <a:solidFill>
          <a:srgbClr val="B3E838">
            <a:alpha val="40000"/>
          </a:srgbClr>
        </a:solidFill>
        <a:ln>
          <a:solidFill>
            <a:srgbClr val="B3E838"/>
          </a:solid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s-MX" sz="2500" b="1" kern="1200" dirty="0">
              <a:solidFill>
                <a:schemeClr val="tx1"/>
              </a:solidFill>
              <a:latin typeface="Garamond" panose="02020404030301010803" pitchFamily="18" charset="0"/>
            </a:rPr>
            <a:t>1 Sesión conmemorativa</a:t>
          </a:r>
          <a:endParaRPr lang="es-MX" sz="2500" b="1" kern="1200" dirty="0">
            <a:solidFill>
              <a:schemeClr val="tx1"/>
            </a:solidFill>
          </a:endParaRPr>
        </a:p>
      </dsp:txBody>
      <dsp:txXfrm>
        <a:off x="7970465" y="1102701"/>
        <a:ext cx="3716620" cy="764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33A20-6025-4550-8CDA-9A07D727BF14}">
      <dsp:nvSpPr>
        <dsp:cNvPr id="0" name=""/>
        <dsp:cNvSpPr/>
      </dsp:nvSpPr>
      <dsp:spPr>
        <a:xfrm>
          <a:off x="514878" y="3843842"/>
          <a:ext cx="5159416" cy="144177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6559"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Garamond" panose="02020404030301010803" pitchFamily="18" charset="0"/>
            </a:rPr>
            <a:t>Asistencia al taller de Rendición de cuentas por parte de la autoridades del GAD. Parroquial de San Jacinto a los de Participación Ciudadana, realizado por el GAD. Provincial de Santo Domingo de los Tsàchilas, a los Representantes de los Recintos de la parroquia. </a:t>
          </a:r>
        </a:p>
      </dsp:txBody>
      <dsp:txXfrm>
        <a:off x="514878" y="3843842"/>
        <a:ext cx="5159416" cy="1441770"/>
      </dsp:txXfrm>
    </dsp:sp>
    <dsp:sp modelId="{09DE6852-3F99-4257-B2AC-04FE3E984D9A}">
      <dsp:nvSpPr>
        <dsp:cNvPr id="0" name=""/>
        <dsp:cNvSpPr/>
      </dsp:nvSpPr>
      <dsp:spPr>
        <a:xfrm>
          <a:off x="5651484" y="155837"/>
          <a:ext cx="3435572" cy="139097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3000" b="-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0A09AA-FC19-4EB1-97EC-3D3FE455341A}">
      <dsp:nvSpPr>
        <dsp:cNvPr id="0" name=""/>
        <dsp:cNvSpPr/>
      </dsp:nvSpPr>
      <dsp:spPr>
        <a:xfrm>
          <a:off x="0" y="206801"/>
          <a:ext cx="4601532" cy="142083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6559"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Garamond" panose="02020404030301010803" pitchFamily="18" charset="0"/>
            </a:rPr>
            <a:t>Asamblea con dirigentes de las comunidades de nuestra Parroquia, convocada por el GAD. Provincial, para elegir a los asambleístas territoriales.</a:t>
          </a:r>
        </a:p>
      </dsp:txBody>
      <dsp:txXfrm>
        <a:off x="0" y="206801"/>
        <a:ext cx="4601532" cy="1420836"/>
      </dsp:txXfrm>
    </dsp:sp>
    <dsp:sp modelId="{FF2E3B3F-DDC2-4B98-B807-F5EEF573E725}">
      <dsp:nvSpPr>
        <dsp:cNvPr id="0" name=""/>
        <dsp:cNvSpPr/>
      </dsp:nvSpPr>
      <dsp:spPr>
        <a:xfrm>
          <a:off x="2394360" y="1857547"/>
          <a:ext cx="1009239" cy="151385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AA6C27-4BCC-425F-A848-5B6E243B5CF2}">
      <dsp:nvSpPr>
        <dsp:cNvPr id="0" name=""/>
        <dsp:cNvSpPr/>
      </dsp:nvSpPr>
      <dsp:spPr>
        <a:xfrm>
          <a:off x="4530162" y="1771698"/>
          <a:ext cx="4613666" cy="144177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6559"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Garamond" panose="02020404030301010803" pitchFamily="18" charset="0"/>
            </a:rPr>
            <a:t>Reunión papa analizar el borrador del Plan del desarrollo y Ordenamiento Territorial actualizado del 2019 – 2023 en el Salón Auditorio</a:t>
          </a:r>
          <a:r>
            <a:rPr lang="es-MX" sz="1400" kern="1200" dirty="0"/>
            <a:t>.</a:t>
          </a:r>
        </a:p>
      </dsp:txBody>
      <dsp:txXfrm>
        <a:off x="4530162" y="1771698"/>
        <a:ext cx="4613666" cy="1441770"/>
      </dsp:txXfrm>
    </dsp:sp>
    <dsp:sp modelId="{9990A647-FBA0-4EAD-9C46-1A6964CD27D5}">
      <dsp:nvSpPr>
        <dsp:cNvPr id="0" name=""/>
        <dsp:cNvSpPr/>
      </dsp:nvSpPr>
      <dsp:spPr>
        <a:xfrm>
          <a:off x="5852846" y="3599768"/>
          <a:ext cx="1009239" cy="1513859"/>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s-MX"/>
          </a:p>
        </p:txBody>
      </p:sp>
      <p:sp>
        <p:nvSpPr>
          <p:cNvPr id="3" name="Marcador de fecha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38CD5572-E330-46E2-AB15-7906FA2AF503}" type="datetimeFigureOut">
              <a:rPr lang="es-MX" smtClean="0"/>
              <a:t>15/06/2021</a:t>
            </a:fld>
            <a:endParaRPr lang="es-MX"/>
          </a:p>
        </p:txBody>
      </p:sp>
      <p:sp>
        <p:nvSpPr>
          <p:cNvPr id="4" name="Marcador de pie de página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086F70AB-CB13-44E8-ACB5-DC0CF2256EB4}" type="slidenum">
              <a:rPr lang="es-MX" smtClean="0"/>
              <a:t>‹Nº›</a:t>
            </a:fld>
            <a:endParaRPr lang="es-MX"/>
          </a:p>
        </p:txBody>
      </p:sp>
    </p:spTree>
    <p:extLst>
      <p:ext uri="{BB962C8B-B14F-4D97-AF65-F5344CB8AC3E}">
        <p14:creationId xmlns:p14="http://schemas.microsoft.com/office/powerpoint/2010/main" val="257718445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C096B8EC-834A-4F34-902D-FFE7CBBF008A}" type="datetimeFigureOut">
              <a:rPr lang="es-MX" smtClean="0"/>
              <a:t>15/06/2021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119115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096B8EC-834A-4F34-902D-FFE7CBBF008A}" type="datetimeFigureOut">
              <a:rPr lang="es-MX" smtClean="0"/>
              <a:t>15/06/2021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308553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096B8EC-834A-4F34-902D-FFE7CBBF008A}" type="datetimeFigureOut">
              <a:rPr lang="es-MX" smtClean="0"/>
              <a:t>15/06/2021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181548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096B8EC-834A-4F34-902D-FFE7CBBF008A}" type="datetimeFigureOut">
              <a:rPr lang="es-MX" smtClean="0"/>
              <a:t>15/06/2021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20827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096B8EC-834A-4F34-902D-FFE7CBBF008A}" type="datetimeFigureOut">
              <a:rPr lang="es-MX" smtClean="0"/>
              <a:t>15/06/2021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363627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C096B8EC-834A-4F34-902D-FFE7CBBF008A}" type="datetimeFigureOut">
              <a:rPr lang="es-MX" smtClean="0"/>
              <a:t>15/06/2021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133993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C096B8EC-834A-4F34-902D-FFE7CBBF008A}" type="datetimeFigureOut">
              <a:rPr lang="es-MX" smtClean="0"/>
              <a:t>15/06/2021</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1125984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C096B8EC-834A-4F34-902D-FFE7CBBF008A}" type="datetimeFigureOut">
              <a:rPr lang="es-MX" smtClean="0"/>
              <a:t>15/06/2021</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3866278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096B8EC-834A-4F34-902D-FFE7CBBF008A}" type="datetimeFigureOut">
              <a:rPr lang="es-MX" smtClean="0"/>
              <a:t>15/06/2021</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371763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096B8EC-834A-4F34-902D-FFE7CBBF008A}" type="datetimeFigureOut">
              <a:rPr lang="es-MX" smtClean="0"/>
              <a:t>15/06/2021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363987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096B8EC-834A-4F34-902D-FFE7CBBF008A}" type="datetimeFigureOut">
              <a:rPr lang="es-MX" smtClean="0"/>
              <a:t>15/06/2021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1F0CAEA-2324-4607-9451-5F1BE853FF86}" type="slidenum">
              <a:rPr lang="es-MX" smtClean="0"/>
              <a:t>‹Nº›</a:t>
            </a:fld>
            <a:endParaRPr lang="es-MX"/>
          </a:p>
        </p:txBody>
      </p:sp>
    </p:spTree>
    <p:extLst>
      <p:ext uri="{BB962C8B-B14F-4D97-AF65-F5344CB8AC3E}">
        <p14:creationId xmlns:p14="http://schemas.microsoft.com/office/powerpoint/2010/main" val="297413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6B8EC-834A-4F34-902D-FFE7CBBF008A}" type="datetimeFigureOut">
              <a:rPr lang="es-MX" smtClean="0"/>
              <a:t>15/06/2021</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0CAEA-2324-4607-9451-5F1BE853FF86}" type="slidenum">
              <a:rPr lang="es-MX" smtClean="0"/>
              <a:t>‹Nº›</a:t>
            </a:fld>
            <a:endParaRPr lang="es-MX"/>
          </a:p>
        </p:txBody>
      </p:sp>
    </p:spTree>
    <p:extLst>
      <p:ext uri="{BB962C8B-B14F-4D97-AF65-F5344CB8AC3E}">
        <p14:creationId xmlns:p14="http://schemas.microsoft.com/office/powerpoint/2010/main" val="2676654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1951navarrete@gmail.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2.xml"/><Relationship Id="rId7" Type="http://schemas.openxmlformats.org/officeDocument/2006/relationships/image" Target="../media/image59.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riángulo rectángulo 36"/>
          <p:cNvSpPr/>
          <p:nvPr/>
        </p:nvSpPr>
        <p:spPr>
          <a:xfrm rot="5400000">
            <a:off x="1913179" y="-1937817"/>
            <a:ext cx="6873132" cy="10718501"/>
          </a:xfrm>
          <a:prstGeom prst="rtTriangle">
            <a:avLst/>
          </a:prstGeom>
          <a:solidFill>
            <a:srgbClr val="4F84E8">
              <a:alpha val="86667"/>
            </a:srgbClr>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8" name="Picture 4" descr="https://lh3.googleusercontent.com/l6BHYjJ4lGehHW1xUyqzL9WGYdOkMigYtQYsg_w_0BZgyliayQKuYzEnsqt4PJKva8gUAY9Iu4Td6DBVJI_oN9lKVB0Jyj10iy7DiTDt2ZKdwj5_R27aSMaATGF3n0qAluIYBNo53ieR4zhuMcHsp1_apL5ran8fVZbaB27QIMyuvUwub6gGgIzWtRAaErd1TkiMrEXuo-6LEYIzPG02extUQVSKBRRoQj9Q9by2pCGQTEzuvKIpR0CCa3g0rmBcWQ5kMWwSPyB5nQpJWdtJYU-KpTSZrwAe2O0XTaJbp4K0bFn6n14U0zgzu540QzRnX7zApe-0qOe3QbUMS-qo_p33j5gqkmvZs8uFYK6vP7c7c6pBRu-fRsvhHvedhY70hcwh6juWMuItT7YOsqXHgMj2Qf5fav0G_ZWznoJWdvREqwkFk6_4pBGNdyVZ0mbYWsljs5Ub9exenwh2sIm-VmOKWolhKP0nZOKITEz1fINAfEhUYhOOpqUZv_RVJQF3nvgtdbyCfCxPleLCVH_lE3a_I71HdXJdQEiURMudPrA1lmdnPt_ukqpwQ0um8gQ7_lbSjTDZQF_0UhPKcMLtdAAnNUjJ7nwgIJSp-lw9n4pd7pOVsFcr0JCrIi2Fn-iGVN6ZDOkUiBre3uEz9TZZgHTx_k9QlG6EvgkbVUKJJNjbl69dYklT-yvPxcFwmaMncNRzNDGsnb6VzWEzXOVRc7lR_g=w435-h943-no?authuser=0"/>
          <p:cNvPicPr>
            <a:picLocks noChangeAspect="1" noChangeArrowheads="1"/>
          </p:cNvPicPr>
          <p:nvPr/>
        </p:nvPicPr>
        <p:blipFill rotWithShape="1">
          <a:blip r:embed="rId2">
            <a:extLst>
              <a:ext uri="{28A0092B-C50C-407E-A947-70E740481C1C}">
                <a14:useLocalDpi xmlns:a14="http://schemas.microsoft.com/office/drawing/2010/main" val="0"/>
              </a:ext>
            </a:extLst>
          </a:blip>
          <a:srcRect l="11302" t="23669" b="23125"/>
          <a:stretch/>
        </p:blipFill>
        <p:spPr bwMode="auto">
          <a:xfrm>
            <a:off x="7306924" y="382301"/>
            <a:ext cx="4569884" cy="597205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94698" y="261837"/>
            <a:ext cx="6905001" cy="1323439"/>
          </a:xfrm>
          <a:prstGeom prst="rect">
            <a:avLst/>
          </a:prstGeom>
          <a:noFill/>
        </p:spPr>
        <p:txBody>
          <a:bodyPr wrap="square" rtlCol="0">
            <a:spAutoFit/>
          </a:bodyPr>
          <a:lstStyle/>
          <a:p>
            <a:r>
              <a:rPr lang="es-MX" sz="4000" b="1" dirty="0">
                <a:latin typeface="Garamond" panose="02020404030301010803" pitchFamily="18" charset="0"/>
              </a:rPr>
              <a:t>RENDICIÓN DE CUENTAS</a:t>
            </a:r>
          </a:p>
          <a:p>
            <a:pPr algn="ctr"/>
            <a:r>
              <a:rPr lang="es-MX" sz="4000" b="1" dirty="0">
                <a:latin typeface="Garamond" panose="02020404030301010803" pitchFamily="18" charset="0"/>
              </a:rPr>
              <a:t> PERIODO 2020</a:t>
            </a:r>
          </a:p>
        </p:txBody>
      </p:sp>
      <p:sp>
        <p:nvSpPr>
          <p:cNvPr id="6" name="CuadroTexto 5"/>
          <p:cNvSpPr txBox="1"/>
          <p:nvPr/>
        </p:nvSpPr>
        <p:spPr>
          <a:xfrm>
            <a:off x="1591133" y="2103321"/>
            <a:ext cx="4257409" cy="369332"/>
          </a:xfrm>
          <a:prstGeom prst="rect">
            <a:avLst/>
          </a:prstGeom>
          <a:noFill/>
        </p:spPr>
        <p:txBody>
          <a:bodyPr wrap="square" rtlCol="0">
            <a:spAutoFit/>
          </a:bodyPr>
          <a:lstStyle/>
          <a:p>
            <a:r>
              <a:rPr lang="es-MX" b="1" dirty="0"/>
              <a:t>SR. PABLO ANTONIO NAVARRETE ROSALES</a:t>
            </a:r>
          </a:p>
        </p:txBody>
      </p:sp>
      <p:sp>
        <p:nvSpPr>
          <p:cNvPr id="7" name="CuadroTexto 6"/>
          <p:cNvSpPr txBox="1"/>
          <p:nvPr/>
        </p:nvSpPr>
        <p:spPr>
          <a:xfrm>
            <a:off x="930411" y="2519852"/>
            <a:ext cx="5850979" cy="381207"/>
          </a:xfrm>
          <a:prstGeom prst="rect">
            <a:avLst/>
          </a:prstGeom>
          <a:noFill/>
        </p:spPr>
        <p:txBody>
          <a:bodyPr wrap="square" rtlCol="0">
            <a:spAutoFit/>
          </a:bodyPr>
          <a:lstStyle/>
          <a:p>
            <a:r>
              <a:rPr lang="es-MX" b="1" dirty="0"/>
              <a:t>VICEPRESIDENTE GAD PARROQUIAL SAN JACINTO DEL BÚA </a:t>
            </a:r>
          </a:p>
        </p:txBody>
      </p:sp>
      <p:sp>
        <p:nvSpPr>
          <p:cNvPr id="8" name="CuadroTexto 7"/>
          <p:cNvSpPr txBox="1"/>
          <p:nvPr/>
        </p:nvSpPr>
        <p:spPr>
          <a:xfrm>
            <a:off x="2198685" y="5207209"/>
            <a:ext cx="3042303" cy="369332"/>
          </a:xfrm>
          <a:prstGeom prst="rect">
            <a:avLst/>
          </a:prstGeom>
          <a:noFill/>
        </p:spPr>
        <p:txBody>
          <a:bodyPr wrap="square" rtlCol="0">
            <a:spAutoFit/>
          </a:bodyPr>
          <a:lstStyle/>
          <a:p>
            <a:pPr algn="ctr"/>
            <a:r>
              <a:rPr lang="es-MX" b="1" dirty="0"/>
              <a:t>TELÉFONO</a:t>
            </a:r>
            <a:r>
              <a:rPr lang="es-MX" dirty="0"/>
              <a:t>: </a:t>
            </a:r>
            <a:r>
              <a:rPr lang="es-MX" b="1" dirty="0"/>
              <a:t>0986835651</a:t>
            </a:r>
          </a:p>
        </p:txBody>
      </p:sp>
      <p:sp>
        <p:nvSpPr>
          <p:cNvPr id="9" name="CuadroTexto 8"/>
          <p:cNvSpPr txBox="1"/>
          <p:nvPr/>
        </p:nvSpPr>
        <p:spPr>
          <a:xfrm>
            <a:off x="1750472" y="5694322"/>
            <a:ext cx="4292506" cy="369332"/>
          </a:xfrm>
          <a:prstGeom prst="rect">
            <a:avLst/>
          </a:prstGeom>
          <a:noFill/>
        </p:spPr>
        <p:txBody>
          <a:bodyPr wrap="square" rtlCol="0">
            <a:spAutoFit/>
          </a:bodyPr>
          <a:lstStyle/>
          <a:p>
            <a:r>
              <a:rPr lang="es-MX" b="1" dirty="0"/>
              <a:t>CORREO</a:t>
            </a:r>
            <a:r>
              <a:rPr lang="es-MX" dirty="0"/>
              <a:t>: </a:t>
            </a:r>
            <a:r>
              <a:rPr lang="es-MX" dirty="0">
                <a:hlinkClick r:id="rId3"/>
              </a:rPr>
              <a:t>1951navarrete@gmail.com</a:t>
            </a:r>
            <a:r>
              <a:rPr lang="es-MX" dirty="0"/>
              <a:t> </a:t>
            </a:r>
          </a:p>
        </p:txBody>
      </p:sp>
      <p:cxnSp>
        <p:nvCxnSpPr>
          <p:cNvPr id="11" name="Conector recto 10"/>
          <p:cNvCxnSpPr/>
          <p:nvPr/>
        </p:nvCxnSpPr>
        <p:spPr>
          <a:xfrm flipH="1">
            <a:off x="6781390" y="247650"/>
            <a:ext cx="5410610" cy="0"/>
          </a:xfrm>
          <a:prstGeom prst="line">
            <a:avLst/>
          </a:prstGeom>
          <a:ln w="149225" cmpd="dbl">
            <a:solidFill>
              <a:srgbClr val="7A9C2D"/>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flipH="1">
            <a:off x="11972925" y="-15133"/>
            <a:ext cx="16600" cy="6722602"/>
          </a:xfrm>
          <a:prstGeom prst="line">
            <a:avLst/>
          </a:prstGeom>
          <a:ln w="149225" cmpd="dbl">
            <a:solidFill>
              <a:srgbClr val="7A9C2D"/>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6896100" y="6489010"/>
            <a:ext cx="5200650" cy="35615"/>
          </a:xfrm>
          <a:prstGeom prst="line">
            <a:avLst/>
          </a:prstGeom>
          <a:ln w="149225" cmpd="dbl">
            <a:solidFill>
              <a:srgbClr val="7A9C2D"/>
            </a:solidFill>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flipH="1">
            <a:off x="7144976" y="7029"/>
            <a:ext cx="16600" cy="6722602"/>
          </a:xfrm>
          <a:prstGeom prst="line">
            <a:avLst/>
          </a:prstGeom>
          <a:ln w="149225" cmpd="dbl">
            <a:solidFill>
              <a:srgbClr val="7A9C2D"/>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930411" y="3625912"/>
            <a:ext cx="5965689" cy="923330"/>
          </a:xfrm>
          <a:prstGeom prst="rect">
            <a:avLst/>
          </a:prstGeom>
          <a:noFill/>
        </p:spPr>
        <p:txBody>
          <a:bodyPr wrap="square" rtlCol="0">
            <a:spAutoFit/>
          </a:bodyPr>
          <a:lstStyle/>
          <a:p>
            <a:pPr algn="ctr"/>
            <a:r>
              <a:rPr lang="es-EC" b="1" dirty="0">
                <a:solidFill>
                  <a:schemeClr val="tx1">
                    <a:lumMod val="85000"/>
                    <a:lumOff val="15000"/>
                  </a:schemeClr>
                </a:solidFill>
                <a:latin typeface="Garamond" panose="02020404030301010803" pitchFamily="18" charset="0"/>
              </a:rPr>
              <a:t>COMPETENCIAS: </a:t>
            </a:r>
            <a:r>
              <a:rPr lang="es-MX" b="1" dirty="0">
                <a:solidFill>
                  <a:schemeClr val="tx1">
                    <a:lumMod val="85000"/>
                    <a:lumOff val="15000"/>
                  </a:schemeClr>
                </a:solidFill>
                <a:latin typeface="Garamond" panose="02020404030301010803" pitchFamily="18" charset="0"/>
              </a:rPr>
              <a:t>ART. 267 DE LA CONSTITUCION Y EL ART. 68 DEL COOTAD</a:t>
            </a:r>
            <a:r>
              <a:rPr lang="es-MX" b="1" dirty="0">
                <a:solidFill>
                  <a:schemeClr val="tx1">
                    <a:lumMod val="85000"/>
                    <a:lumOff val="15000"/>
                  </a:schemeClr>
                </a:solidFill>
                <a:latin typeface="Perpetua Titling MT" panose="02020502060505020804" pitchFamily="18" charset="0"/>
              </a:rPr>
              <a:t>.</a:t>
            </a:r>
            <a:endParaRPr lang="es-EC" b="1" dirty="0">
              <a:solidFill>
                <a:schemeClr val="tx1">
                  <a:lumMod val="85000"/>
                  <a:lumOff val="15000"/>
                </a:schemeClr>
              </a:solidFill>
              <a:latin typeface="Perpetua Titling MT" panose="02020502060505020804" pitchFamily="18" charset="0"/>
            </a:endParaRPr>
          </a:p>
          <a:p>
            <a:pPr algn="ctr"/>
            <a:endParaRPr lang="es-MX" b="1" dirty="0"/>
          </a:p>
        </p:txBody>
      </p:sp>
    </p:spTree>
    <p:extLst>
      <p:ext uri="{BB962C8B-B14F-4D97-AF65-F5344CB8AC3E}">
        <p14:creationId xmlns:p14="http://schemas.microsoft.com/office/powerpoint/2010/main" val="1699919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Elipse 4"/>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427290" y="155872"/>
            <a:ext cx="9058542" cy="646331"/>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Coordinaciones con el GAD. Parroquial y el apoyo de la maquinaria de la prefectura de Santo Domingo se realiza el arreglo de las vías de acceso de diferentes sectores.</a:t>
            </a:r>
          </a:p>
        </p:txBody>
      </p:sp>
      <p:pic>
        <p:nvPicPr>
          <p:cNvPr id="10" name="Imagen 9"/>
          <p:cNvPicPr>
            <a:picLocks noChangeAspect="1"/>
          </p:cNvPicPr>
          <p:nvPr/>
        </p:nvPicPr>
        <p:blipFill>
          <a:blip r:embed="rId2"/>
          <a:stretch>
            <a:fillRect/>
          </a:stretch>
        </p:blipFill>
        <p:spPr>
          <a:xfrm>
            <a:off x="6607354" y="1035008"/>
            <a:ext cx="2746628" cy="205997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60997" y="1035008"/>
            <a:ext cx="2746628" cy="205997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5" name="Imagen 14"/>
          <p:cNvPicPr>
            <a:picLocks noChangeAspect="1"/>
          </p:cNvPicPr>
          <p:nvPr/>
        </p:nvPicPr>
        <p:blipFill>
          <a:blip r:embed="rId5"/>
          <a:stretch>
            <a:fillRect/>
          </a:stretch>
        </p:blipFill>
        <p:spPr>
          <a:xfrm>
            <a:off x="667150" y="1035008"/>
            <a:ext cx="2746628" cy="205997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6" name="CuadroTexto 15"/>
          <p:cNvSpPr txBox="1"/>
          <p:nvPr/>
        </p:nvSpPr>
        <p:spPr>
          <a:xfrm>
            <a:off x="667151" y="1035008"/>
            <a:ext cx="2716984" cy="338554"/>
          </a:xfrm>
          <a:prstGeom prst="rect">
            <a:avLst/>
          </a:prstGeom>
          <a:solidFill>
            <a:srgbClr val="BDD7EE">
              <a:alpha val="83922"/>
            </a:srgbClr>
          </a:solidFill>
        </p:spPr>
        <p:txBody>
          <a:bodyPr wrap="square" rtlCol="0">
            <a:spAutoFit/>
          </a:bodyPr>
          <a:lstStyle/>
          <a:p>
            <a:pPr algn="ctr"/>
            <a:r>
              <a:rPr lang="es-MX" sz="1600" dirty="0">
                <a:latin typeface="Garamond" panose="02020404030301010803" pitchFamily="18" charset="0"/>
              </a:rPr>
              <a:t>Sector La Flecha</a:t>
            </a:r>
          </a:p>
        </p:txBody>
      </p:sp>
      <p:sp>
        <p:nvSpPr>
          <p:cNvPr id="17" name="CuadroTexto 16"/>
          <p:cNvSpPr txBox="1"/>
          <p:nvPr/>
        </p:nvSpPr>
        <p:spPr>
          <a:xfrm>
            <a:off x="6654843" y="1035008"/>
            <a:ext cx="2716984" cy="338554"/>
          </a:xfrm>
          <a:prstGeom prst="rect">
            <a:avLst/>
          </a:prstGeom>
          <a:solidFill>
            <a:srgbClr val="BDD7EE">
              <a:alpha val="83922"/>
            </a:srgbClr>
          </a:solidFill>
        </p:spPr>
        <p:txBody>
          <a:bodyPr wrap="square" rtlCol="0">
            <a:spAutoFit/>
          </a:bodyPr>
          <a:lstStyle/>
          <a:p>
            <a:pPr algn="ctr"/>
            <a:r>
              <a:rPr lang="es-MX" sz="1600" dirty="0">
                <a:latin typeface="Garamond" panose="02020404030301010803" pitchFamily="18" charset="0"/>
              </a:rPr>
              <a:t>Recinto Las Juntas</a:t>
            </a:r>
          </a:p>
        </p:txBody>
      </p:sp>
      <p:sp>
        <p:nvSpPr>
          <p:cNvPr id="18" name="CuadroTexto 17"/>
          <p:cNvSpPr txBox="1"/>
          <p:nvPr/>
        </p:nvSpPr>
        <p:spPr>
          <a:xfrm>
            <a:off x="3675819" y="1044597"/>
            <a:ext cx="2716984" cy="338554"/>
          </a:xfrm>
          <a:prstGeom prst="rect">
            <a:avLst/>
          </a:prstGeom>
          <a:solidFill>
            <a:srgbClr val="BDD7EE">
              <a:alpha val="83922"/>
            </a:srgbClr>
          </a:solidFill>
        </p:spPr>
        <p:txBody>
          <a:bodyPr wrap="square" rtlCol="0">
            <a:spAutoFit/>
          </a:bodyPr>
          <a:lstStyle/>
          <a:p>
            <a:pPr algn="ctr"/>
            <a:r>
              <a:rPr lang="es-MX" sz="1600" dirty="0">
                <a:latin typeface="Garamond" panose="02020404030301010803" pitchFamily="18" charset="0"/>
              </a:rPr>
              <a:t>Sector La Perla</a:t>
            </a:r>
          </a:p>
        </p:txBody>
      </p:sp>
      <p:sp>
        <p:nvSpPr>
          <p:cNvPr id="19" name="CuadroTexto 18"/>
          <p:cNvSpPr txBox="1"/>
          <p:nvPr/>
        </p:nvSpPr>
        <p:spPr>
          <a:xfrm>
            <a:off x="313285" y="3343702"/>
            <a:ext cx="9058542" cy="369332"/>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Inspección en el Sector San de San Andrés sobre el rio </a:t>
            </a:r>
            <a:r>
              <a:rPr lang="es-MX" dirty="0" err="1">
                <a:latin typeface="Garamond" panose="02020404030301010803" pitchFamily="18" charset="0"/>
              </a:rPr>
              <a:t>Ompe</a:t>
            </a:r>
            <a:r>
              <a:rPr lang="es-MX" dirty="0">
                <a:latin typeface="Garamond" panose="02020404030301010803" pitchFamily="18" charset="0"/>
              </a:rPr>
              <a:t> para construcción de un puente.</a:t>
            </a:r>
          </a:p>
        </p:txBody>
      </p:sp>
      <p:pic>
        <p:nvPicPr>
          <p:cNvPr id="24" name="Imagen 23"/>
          <p:cNvPicPr>
            <a:picLocks noChangeAspect="1"/>
          </p:cNvPicPr>
          <p:nvPr/>
        </p:nvPicPr>
        <p:blipFill>
          <a:blip r:embed="rId6"/>
          <a:stretch>
            <a:fillRect/>
          </a:stretch>
        </p:blipFill>
        <p:spPr>
          <a:xfrm>
            <a:off x="957129" y="4082535"/>
            <a:ext cx="4380610" cy="246513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5" name="Imagen 24"/>
          <p:cNvPicPr>
            <a:picLocks noChangeAspect="1"/>
          </p:cNvPicPr>
          <p:nvPr/>
        </p:nvPicPr>
        <p:blipFill>
          <a:blip r:embed="rId7"/>
          <a:stretch>
            <a:fillRect/>
          </a:stretch>
        </p:blipFill>
        <p:spPr>
          <a:xfrm>
            <a:off x="5640224" y="4066398"/>
            <a:ext cx="4437033" cy="249798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903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Elipse 4"/>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673696" y="373231"/>
            <a:ext cx="6606988" cy="646331"/>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Participación en la socialización del Proyecto Adoquina tu Barrio que tiene como finalidad mejorar las calle de nuestra parroquia </a:t>
            </a:r>
          </a:p>
        </p:txBody>
      </p:sp>
      <p:sp>
        <p:nvSpPr>
          <p:cNvPr id="10" name="CuadroTexto 9"/>
          <p:cNvSpPr txBox="1"/>
          <p:nvPr/>
        </p:nvSpPr>
        <p:spPr>
          <a:xfrm>
            <a:off x="514350" y="3189520"/>
            <a:ext cx="6606988" cy="369332"/>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Colocación de señaléticas en el Recinto La Esperanza.</a:t>
            </a:r>
          </a:p>
        </p:txBody>
      </p:sp>
      <p:pic>
        <p:nvPicPr>
          <p:cNvPr id="11" name="Imagen 10" descr="C:\Users\SECRETARIA\Desktop\FOTOS GAD\3f8fdf44-ceca-4a0a-8ff5-5524babdeb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406" y="3660771"/>
            <a:ext cx="4871144" cy="259429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2" name="Imagen 11" descr="C:\Users\SECRETARIA\Desktop\FOTOS GAD\9f0a7f43-6382-459c-b3b9-0db138e41e0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8083" y="3660771"/>
            <a:ext cx="5395484" cy="259429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rotWithShape="1">
          <a:blip r:embed="rId4"/>
          <a:srcRect l="30388" t="54290" r="36589" b="10775"/>
          <a:stretch/>
        </p:blipFill>
        <p:spPr>
          <a:xfrm>
            <a:off x="858326" y="998938"/>
            <a:ext cx="3427924" cy="203985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rotWithShape="1">
          <a:blip r:embed="rId5"/>
          <a:srcRect l="9548" t="23956" b="-2042"/>
          <a:stretch/>
        </p:blipFill>
        <p:spPr>
          <a:xfrm>
            <a:off x="4983653" y="1012310"/>
            <a:ext cx="3246225" cy="210184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9582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Elipse 4"/>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368859" y="339070"/>
            <a:ext cx="6493414" cy="830997"/>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Inspecciones en las riveras del Río Búa barrios 9 de Octubre y Jaime </a:t>
            </a:r>
            <a:r>
              <a:rPr lang="es-MX" sz="1600" dirty="0" err="1">
                <a:latin typeface="Garamond" panose="02020404030301010803" pitchFamily="18" charset="0"/>
              </a:rPr>
              <a:t>Roldos</a:t>
            </a:r>
            <a:r>
              <a:rPr lang="es-MX" sz="1600" dirty="0">
                <a:latin typeface="Garamond" panose="02020404030301010803" pitchFamily="18" charset="0"/>
              </a:rPr>
              <a:t> Aguilera con la finalidad de elaborar los estudios para la construcción del Malecón Ecológico de la parroquia en este importante sector.</a:t>
            </a:r>
          </a:p>
        </p:txBody>
      </p:sp>
      <p:pic>
        <p:nvPicPr>
          <p:cNvPr id="10" name="Imagen 9"/>
          <p:cNvPicPr>
            <a:picLocks noChangeAspect="1"/>
          </p:cNvPicPr>
          <p:nvPr/>
        </p:nvPicPr>
        <p:blipFill rotWithShape="1">
          <a:blip r:embed="rId2"/>
          <a:srcRect l="12939" t="20384" r="47424" b="33071"/>
          <a:stretch/>
        </p:blipFill>
        <p:spPr>
          <a:xfrm>
            <a:off x="1452131" y="1301453"/>
            <a:ext cx="3106992" cy="2052325"/>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2" name="CuadroTexto 11"/>
          <p:cNvSpPr txBox="1"/>
          <p:nvPr/>
        </p:nvSpPr>
        <p:spPr>
          <a:xfrm>
            <a:off x="1433340" y="1301453"/>
            <a:ext cx="2172986" cy="338554"/>
          </a:xfrm>
          <a:prstGeom prst="rect">
            <a:avLst/>
          </a:prstGeom>
          <a:solidFill>
            <a:srgbClr val="BDD7EE">
              <a:alpha val="83922"/>
            </a:srgbClr>
          </a:solidFill>
        </p:spPr>
        <p:txBody>
          <a:bodyPr wrap="square" rtlCol="0">
            <a:spAutoFit/>
          </a:bodyPr>
          <a:lstStyle/>
          <a:p>
            <a:pPr algn="ctr"/>
            <a:r>
              <a:rPr lang="es-MX" sz="1600" dirty="0">
                <a:latin typeface="Garamond" panose="02020404030301010803" pitchFamily="18" charset="0"/>
              </a:rPr>
              <a:t>Inspección del Malecón</a:t>
            </a:r>
          </a:p>
        </p:txBody>
      </p:sp>
      <p:sp>
        <p:nvSpPr>
          <p:cNvPr id="13" name="CuadroTexto 12"/>
          <p:cNvSpPr txBox="1"/>
          <p:nvPr/>
        </p:nvSpPr>
        <p:spPr>
          <a:xfrm>
            <a:off x="7091448" y="359344"/>
            <a:ext cx="4812902" cy="584775"/>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Colocación de nuevas bancas en el parque central de San Jacinto del Búa</a:t>
            </a:r>
          </a:p>
        </p:txBody>
      </p:sp>
      <p:pic>
        <p:nvPicPr>
          <p:cNvPr id="14" name="Imagen 13"/>
          <p:cNvPicPr>
            <a:picLocks noChangeAspect="1"/>
          </p:cNvPicPr>
          <p:nvPr/>
        </p:nvPicPr>
        <p:blipFill>
          <a:blip r:embed="rId3"/>
          <a:stretch>
            <a:fillRect/>
          </a:stretch>
        </p:blipFill>
        <p:spPr>
          <a:xfrm>
            <a:off x="7978379" y="971920"/>
            <a:ext cx="3039040" cy="227928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6" name="CuadroTexto 15"/>
          <p:cNvSpPr txBox="1"/>
          <p:nvPr/>
        </p:nvSpPr>
        <p:spPr>
          <a:xfrm>
            <a:off x="514350" y="3428752"/>
            <a:ext cx="10880902" cy="584775"/>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Reunión de trabajo con los representantes de diferentes recintos con la finalidad de coordinar lastrado de vías y construcción de alcantarillas.</a:t>
            </a:r>
          </a:p>
        </p:txBody>
      </p:sp>
      <p:pic>
        <p:nvPicPr>
          <p:cNvPr id="18" name="Imagen 17"/>
          <p:cNvPicPr>
            <a:picLocks noChangeAspect="1"/>
          </p:cNvPicPr>
          <p:nvPr/>
        </p:nvPicPr>
        <p:blipFill rotWithShape="1">
          <a:blip r:embed="rId4"/>
          <a:srcRect l="286" t="33501" r="15460" b="12424"/>
          <a:stretch/>
        </p:blipFill>
        <p:spPr>
          <a:xfrm>
            <a:off x="1311652" y="4184976"/>
            <a:ext cx="3422273" cy="164733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0" name="Imagen 19"/>
          <p:cNvPicPr>
            <a:picLocks noChangeAspect="1"/>
          </p:cNvPicPr>
          <p:nvPr/>
        </p:nvPicPr>
        <p:blipFill rotWithShape="1">
          <a:blip r:embed="rId5"/>
          <a:srcRect l="16482" t="20226" r="24215" b="28902"/>
          <a:stretch/>
        </p:blipFill>
        <p:spPr>
          <a:xfrm>
            <a:off x="5220303" y="4137984"/>
            <a:ext cx="2560426" cy="164733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21" name="CuadroTexto 20"/>
          <p:cNvSpPr txBox="1"/>
          <p:nvPr/>
        </p:nvSpPr>
        <p:spPr>
          <a:xfrm>
            <a:off x="5425901" y="5493754"/>
            <a:ext cx="2172986" cy="338554"/>
          </a:xfrm>
          <a:prstGeom prst="rect">
            <a:avLst/>
          </a:prstGeom>
          <a:solidFill>
            <a:srgbClr val="BDD7EE">
              <a:alpha val="83922"/>
            </a:srgbClr>
          </a:solidFill>
        </p:spPr>
        <p:txBody>
          <a:bodyPr wrap="square" rtlCol="0">
            <a:spAutoFit/>
          </a:bodyPr>
          <a:lstStyle/>
          <a:p>
            <a:pPr algn="ctr"/>
            <a:r>
              <a:rPr lang="es-MX" sz="1600" dirty="0">
                <a:latin typeface="Garamond" panose="02020404030301010803" pitchFamily="18" charset="0"/>
              </a:rPr>
              <a:t>Las Juntas</a:t>
            </a:r>
          </a:p>
        </p:txBody>
      </p:sp>
      <p:sp>
        <p:nvSpPr>
          <p:cNvPr id="22" name="CuadroTexto 21"/>
          <p:cNvSpPr txBox="1"/>
          <p:nvPr/>
        </p:nvSpPr>
        <p:spPr>
          <a:xfrm>
            <a:off x="1919134" y="5493754"/>
            <a:ext cx="2172986" cy="338554"/>
          </a:xfrm>
          <a:prstGeom prst="rect">
            <a:avLst/>
          </a:prstGeom>
          <a:solidFill>
            <a:srgbClr val="BDD7EE">
              <a:alpha val="83922"/>
            </a:srgbClr>
          </a:solidFill>
        </p:spPr>
        <p:txBody>
          <a:bodyPr wrap="square" rtlCol="0">
            <a:spAutoFit/>
          </a:bodyPr>
          <a:lstStyle/>
          <a:p>
            <a:pPr algn="ctr"/>
            <a:r>
              <a:rPr lang="es-MX" sz="1600" dirty="0">
                <a:latin typeface="Garamond" panose="02020404030301010803" pitchFamily="18" charset="0"/>
              </a:rPr>
              <a:t>Riobambeños</a:t>
            </a:r>
          </a:p>
        </p:txBody>
      </p:sp>
      <p:pic>
        <p:nvPicPr>
          <p:cNvPr id="23" name="Imagen 22"/>
          <p:cNvPicPr>
            <a:picLocks noChangeAspect="1"/>
          </p:cNvPicPr>
          <p:nvPr/>
        </p:nvPicPr>
        <p:blipFill>
          <a:blip r:embed="rId6"/>
          <a:stretch>
            <a:fillRect/>
          </a:stretch>
        </p:blipFill>
        <p:spPr>
          <a:xfrm>
            <a:off x="8305800" y="3933359"/>
            <a:ext cx="2605274" cy="195395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836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Elipse 4"/>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7323390" y="3251200"/>
            <a:ext cx="4144710" cy="369332"/>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Recibimiento de la fabrica de adoquines.</a:t>
            </a:r>
          </a:p>
        </p:txBody>
      </p:sp>
      <p:sp>
        <p:nvSpPr>
          <p:cNvPr id="9" name="CuadroTexto 8"/>
          <p:cNvSpPr txBox="1"/>
          <p:nvPr/>
        </p:nvSpPr>
        <p:spPr>
          <a:xfrm>
            <a:off x="1095702" y="157376"/>
            <a:ext cx="9079846" cy="369332"/>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Colocación de postes para alumbrado en el Mercado Municipal de la Parroquia</a:t>
            </a:r>
          </a:p>
        </p:txBody>
      </p:sp>
      <p:sp>
        <p:nvSpPr>
          <p:cNvPr id="10" name="CuadroTexto 9"/>
          <p:cNvSpPr txBox="1"/>
          <p:nvPr/>
        </p:nvSpPr>
        <p:spPr>
          <a:xfrm>
            <a:off x="628933" y="3185488"/>
            <a:ext cx="6494585" cy="646331"/>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Inspección en la </a:t>
            </a:r>
            <a:r>
              <a:rPr lang="es-MX" dirty="0" err="1">
                <a:latin typeface="Garamond" panose="02020404030301010803" pitchFamily="18" charset="0"/>
              </a:rPr>
              <a:t>exescuela</a:t>
            </a:r>
            <a:r>
              <a:rPr lang="es-MX" dirty="0">
                <a:latin typeface="Garamond" panose="02020404030301010803" pitchFamily="18" charset="0"/>
              </a:rPr>
              <a:t> ¨9 de Noviembre¨ con la finalidad de limpiar para que este espacio sirva como espacio barrial.</a:t>
            </a:r>
          </a:p>
        </p:txBody>
      </p:sp>
      <p:pic>
        <p:nvPicPr>
          <p:cNvPr id="12" name="Imagen 11"/>
          <p:cNvPicPr>
            <a:picLocks noChangeAspect="1"/>
          </p:cNvPicPr>
          <p:nvPr/>
        </p:nvPicPr>
        <p:blipFill rotWithShape="1">
          <a:blip r:embed="rId2"/>
          <a:srcRect l="22405" t="24517"/>
          <a:stretch/>
        </p:blipFill>
        <p:spPr>
          <a:xfrm>
            <a:off x="1674087" y="677370"/>
            <a:ext cx="3154288" cy="230131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4" name="Imagen 13"/>
          <p:cNvPicPr>
            <a:picLocks noChangeAspect="1"/>
          </p:cNvPicPr>
          <p:nvPr/>
        </p:nvPicPr>
        <p:blipFill rotWithShape="1">
          <a:blip r:embed="rId3"/>
          <a:srcRect l="1" t="27172" r="-1304" b="9384"/>
          <a:stretch/>
        </p:blipFill>
        <p:spPr>
          <a:xfrm>
            <a:off x="5198042" y="617537"/>
            <a:ext cx="2894825" cy="241728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5" name="Imagen 14"/>
          <p:cNvPicPr>
            <a:picLocks noChangeAspect="1"/>
          </p:cNvPicPr>
          <p:nvPr/>
        </p:nvPicPr>
        <p:blipFill>
          <a:blip r:embed="rId4"/>
          <a:stretch>
            <a:fillRect/>
          </a:stretch>
        </p:blipFill>
        <p:spPr>
          <a:xfrm>
            <a:off x="7854141" y="3814745"/>
            <a:ext cx="3248474" cy="243635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6" name="Imagen 15"/>
          <p:cNvPicPr>
            <a:picLocks noChangeAspect="1"/>
          </p:cNvPicPr>
          <p:nvPr/>
        </p:nvPicPr>
        <p:blipFill rotWithShape="1">
          <a:blip r:embed="rId5"/>
          <a:srcRect l="8383" t="17385" r="7625" b="25004"/>
          <a:stretch/>
        </p:blipFill>
        <p:spPr>
          <a:xfrm>
            <a:off x="628933" y="4026590"/>
            <a:ext cx="3339416" cy="171791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7" name="Imagen 16"/>
          <p:cNvPicPr>
            <a:picLocks noChangeAspect="1"/>
          </p:cNvPicPr>
          <p:nvPr/>
        </p:nvPicPr>
        <p:blipFill rotWithShape="1">
          <a:blip r:embed="rId6"/>
          <a:srcRect l="8834" t="20783" r="18957" b="9475"/>
          <a:stretch/>
        </p:blipFill>
        <p:spPr>
          <a:xfrm>
            <a:off x="4152492" y="3897531"/>
            <a:ext cx="2799454" cy="202785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0025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Lágrima 4"/>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2097741" y="259976"/>
            <a:ext cx="4903694" cy="584775"/>
          </a:xfrm>
          <a:prstGeom prst="rect">
            <a:avLst/>
          </a:prstGeom>
          <a:noFill/>
        </p:spPr>
        <p:txBody>
          <a:bodyPr wrap="square" rtlCol="0">
            <a:spAutoFit/>
          </a:bodyPr>
          <a:lstStyle/>
          <a:p>
            <a:r>
              <a:rPr lang="es-MX" sz="3200" b="1" dirty="0">
                <a:latin typeface="Garamond" panose="02020404030301010803" pitchFamily="18" charset="0"/>
              </a:rPr>
              <a:t>REUNIONES VARIAS</a:t>
            </a:r>
          </a:p>
        </p:txBody>
      </p:sp>
      <p:graphicFrame>
        <p:nvGraphicFramePr>
          <p:cNvPr id="9" name="Diagrama 8"/>
          <p:cNvGraphicFramePr/>
          <p:nvPr>
            <p:extLst>
              <p:ext uri="{D42A27DB-BD31-4B8C-83A1-F6EECF244321}">
                <p14:modId xmlns:p14="http://schemas.microsoft.com/office/powerpoint/2010/main" val="1252310059"/>
              </p:ext>
            </p:extLst>
          </p:nvPr>
        </p:nvGraphicFramePr>
        <p:xfrm>
          <a:off x="624540" y="1093522"/>
          <a:ext cx="964004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heurón 9"/>
          <p:cNvSpPr/>
          <p:nvPr/>
        </p:nvSpPr>
        <p:spPr>
          <a:xfrm>
            <a:off x="977153" y="1506071"/>
            <a:ext cx="412376" cy="1122829"/>
          </a:xfrm>
          <a:prstGeom prst="chevron">
            <a:avLst/>
          </a:prstGeom>
          <a:solidFill>
            <a:srgbClr val="7A9C2D"/>
          </a:solidFill>
          <a:ln>
            <a:solidFill>
              <a:srgbClr val="7A9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1" name="Cheurón 10"/>
          <p:cNvSpPr/>
          <p:nvPr/>
        </p:nvSpPr>
        <p:spPr>
          <a:xfrm>
            <a:off x="977153" y="5054600"/>
            <a:ext cx="412376" cy="1122829"/>
          </a:xfrm>
          <a:prstGeom prst="chevron">
            <a:avLst/>
          </a:prstGeom>
          <a:solidFill>
            <a:srgbClr val="7A9C2D"/>
          </a:solidFill>
          <a:ln>
            <a:solidFill>
              <a:srgbClr val="7A9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2" name="Cheurón 11"/>
          <p:cNvSpPr/>
          <p:nvPr/>
        </p:nvSpPr>
        <p:spPr>
          <a:xfrm>
            <a:off x="5455024" y="3044824"/>
            <a:ext cx="412376" cy="1122829"/>
          </a:xfrm>
          <a:prstGeom prst="chevron">
            <a:avLst/>
          </a:prstGeom>
          <a:solidFill>
            <a:srgbClr val="7A9C2D"/>
          </a:solidFill>
          <a:ln>
            <a:solidFill>
              <a:srgbClr val="7A9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cxnSp>
        <p:nvCxnSpPr>
          <p:cNvPr id="13" name="Conector recto 12"/>
          <p:cNvCxnSpPr/>
          <p:nvPr/>
        </p:nvCxnSpPr>
        <p:spPr>
          <a:xfrm flipV="1">
            <a:off x="582706" y="759455"/>
            <a:ext cx="7512423" cy="26424"/>
          </a:xfrm>
          <a:prstGeom prst="line">
            <a:avLst/>
          </a:prstGeom>
          <a:ln w="57150">
            <a:solidFill>
              <a:srgbClr val="7A9C2D"/>
            </a:solidFill>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rotWithShape="1">
          <a:blip r:embed="rId7"/>
          <a:srcRect l="1616" t="34909" r="-1616" b="34727"/>
          <a:stretch/>
        </p:blipFill>
        <p:spPr>
          <a:xfrm>
            <a:off x="6110287" y="4167653"/>
            <a:ext cx="3321167" cy="224095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8" name="Imagen 17"/>
          <p:cNvPicPr>
            <a:picLocks noChangeAspect="1"/>
          </p:cNvPicPr>
          <p:nvPr/>
        </p:nvPicPr>
        <p:blipFill rotWithShape="1">
          <a:blip r:embed="rId8"/>
          <a:srcRect t="23225" b="21814"/>
          <a:stretch/>
        </p:blipFill>
        <p:spPr>
          <a:xfrm>
            <a:off x="1284103" y="2920341"/>
            <a:ext cx="3769190" cy="155371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7" name="CuadroTexto 16"/>
          <p:cNvSpPr txBox="1"/>
          <p:nvPr/>
        </p:nvSpPr>
        <p:spPr>
          <a:xfrm>
            <a:off x="6324467" y="6008152"/>
            <a:ext cx="2716984" cy="338554"/>
          </a:xfrm>
          <a:prstGeom prst="rect">
            <a:avLst/>
          </a:prstGeom>
          <a:solidFill>
            <a:srgbClr val="BDD7EE">
              <a:alpha val="83922"/>
            </a:srgbClr>
          </a:solidFill>
        </p:spPr>
        <p:txBody>
          <a:bodyPr wrap="square" rtlCol="0">
            <a:spAutoFit/>
          </a:bodyPr>
          <a:lstStyle/>
          <a:p>
            <a:pPr algn="ctr"/>
            <a:r>
              <a:rPr lang="es-MX" sz="1600" dirty="0">
                <a:latin typeface="Garamond" panose="02020404030301010803" pitchFamily="18" charset="0"/>
              </a:rPr>
              <a:t>Rendición de cuentas</a:t>
            </a:r>
          </a:p>
        </p:txBody>
      </p:sp>
    </p:spTree>
    <p:extLst>
      <p:ext uri="{BB962C8B-B14F-4D97-AF65-F5344CB8AC3E}">
        <p14:creationId xmlns:p14="http://schemas.microsoft.com/office/powerpoint/2010/main" val="2623284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Lágrima 4"/>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8" name="Grupo 7"/>
          <p:cNvGrpSpPr/>
          <p:nvPr/>
        </p:nvGrpSpPr>
        <p:grpSpPr>
          <a:xfrm>
            <a:off x="755802" y="365907"/>
            <a:ext cx="4601532" cy="1420836"/>
            <a:chOff x="0" y="206801"/>
            <a:chExt cx="4601532" cy="1420836"/>
          </a:xfrm>
        </p:grpSpPr>
        <p:sp>
          <p:nvSpPr>
            <p:cNvPr id="9" name="Rectángulo 8"/>
            <p:cNvSpPr/>
            <p:nvPr/>
          </p:nvSpPr>
          <p:spPr>
            <a:xfrm>
              <a:off x="0" y="206801"/>
              <a:ext cx="4601532" cy="142083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0" name="Rectángulo 9"/>
            <p:cNvSpPr/>
            <p:nvPr/>
          </p:nvSpPr>
          <p:spPr>
            <a:xfrm>
              <a:off x="0" y="206801"/>
              <a:ext cx="4601532" cy="14208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6559" tIns="60960" rIns="60960" bIns="60960" numCol="1" spcCol="1270" anchor="ctr" anchorCtr="0">
              <a:noAutofit/>
            </a:bodyPr>
            <a:lstStyle/>
            <a:p>
              <a:pPr lvl="0" algn="l" defTabSz="711200">
                <a:lnSpc>
                  <a:spcPct val="90000"/>
                </a:lnSpc>
                <a:spcBef>
                  <a:spcPct val="0"/>
                </a:spcBef>
                <a:spcAft>
                  <a:spcPct val="35000"/>
                </a:spcAft>
              </a:pPr>
              <a:r>
                <a:rPr lang="es-MX" sz="1600" kern="1200" dirty="0">
                  <a:latin typeface="Garamond" panose="02020404030301010803" pitchFamily="18" charset="0"/>
                </a:rPr>
                <a:t>Reunión del COPAE para tratar asuntos y resoluciones por el COE. Nacional con el cambio del semáforo amarillo y tomar decisiones en medidas de bioseguridad en nuestra Parroquia.</a:t>
              </a:r>
            </a:p>
          </p:txBody>
        </p:sp>
      </p:grpSp>
      <p:sp>
        <p:nvSpPr>
          <p:cNvPr id="11" name="Cheurón 10"/>
          <p:cNvSpPr/>
          <p:nvPr/>
        </p:nvSpPr>
        <p:spPr>
          <a:xfrm>
            <a:off x="1122369" y="514910"/>
            <a:ext cx="412376" cy="1122829"/>
          </a:xfrm>
          <a:prstGeom prst="chevron">
            <a:avLst/>
          </a:prstGeom>
          <a:solidFill>
            <a:srgbClr val="7A9C2D"/>
          </a:solidFill>
          <a:ln>
            <a:solidFill>
              <a:srgbClr val="7A9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nvGrpSpPr>
          <p:cNvPr id="16" name="Grupo 15"/>
          <p:cNvGrpSpPr/>
          <p:nvPr/>
        </p:nvGrpSpPr>
        <p:grpSpPr>
          <a:xfrm>
            <a:off x="755802" y="2308479"/>
            <a:ext cx="6125940" cy="1146543"/>
            <a:chOff x="0" y="206801"/>
            <a:chExt cx="4601532" cy="1420836"/>
          </a:xfrm>
        </p:grpSpPr>
        <p:sp>
          <p:nvSpPr>
            <p:cNvPr id="17" name="Rectángulo 16"/>
            <p:cNvSpPr/>
            <p:nvPr/>
          </p:nvSpPr>
          <p:spPr>
            <a:xfrm>
              <a:off x="0" y="206801"/>
              <a:ext cx="4601532" cy="142083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8" name="Rectángulo 17"/>
            <p:cNvSpPr/>
            <p:nvPr/>
          </p:nvSpPr>
          <p:spPr>
            <a:xfrm>
              <a:off x="0" y="206801"/>
              <a:ext cx="4601532" cy="14208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6559" tIns="60960" rIns="60960" bIns="60960" numCol="1" spcCol="1270" anchor="ctr" anchorCtr="0">
              <a:noAutofit/>
            </a:bodyPr>
            <a:lstStyle/>
            <a:p>
              <a:pPr lvl="0" algn="l" defTabSz="711200">
                <a:lnSpc>
                  <a:spcPct val="90000"/>
                </a:lnSpc>
                <a:spcBef>
                  <a:spcPct val="0"/>
                </a:spcBef>
                <a:spcAft>
                  <a:spcPct val="35000"/>
                </a:spcAft>
              </a:pPr>
              <a:r>
                <a:rPr lang="es-MX" sz="1600" kern="1200" dirty="0">
                  <a:latin typeface="Garamond" panose="02020404030301010803" pitchFamily="18" charset="0"/>
                </a:rPr>
                <a:t>Con la presencia de varios dirigentes de las comunidades se realizó la Asamblea del presupuesto Participativo 2021 de la parroquia San Jacinto del Búa, esto con la finalidad de que cada dirigente exprese sus necesidades.</a:t>
              </a:r>
            </a:p>
          </p:txBody>
        </p:sp>
      </p:grpSp>
      <p:sp>
        <p:nvSpPr>
          <p:cNvPr id="19" name="Cheurón 18"/>
          <p:cNvSpPr/>
          <p:nvPr/>
        </p:nvSpPr>
        <p:spPr>
          <a:xfrm>
            <a:off x="1122369" y="2427006"/>
            <a:ext cx="439731" cy="918690"/>
          </a:xfrm>
          <a:prstGeom prst="chevron">
            <a:avLst/>
          </a:prstGeom>
          <a:solidFill>
            <a:srgbClr val="7A9C2D"/>
          </a:solidFill>
          <a:ln>
            <a:solidFill>
              <a:srgbClr val="7A9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21" name="Imagen 20"/>
          <p:cNvPicPr>
            <a:picLocks noChangeAspect="1"/>
          </p:cNvPicPr>
          <p:nvPr/>
        </p:nvPicPr>
        <p:blipFill rotWithShape="1">
          <a:blip r:embed="rId2"/>
          <a:srcRect t="28741" b="12097"/>
          <a:stretch/>
        </p:blipFill>
        <p:spPr>
          <a:xfrm>
            <a:off x="1144431" y="3750061"/>
            <a:ext cx="5209454" cy="23115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2" name="Imagen 2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28104"/>
          <a:stretch/>
        </p:blipFill>
        <p:spPr>
          <a:xfrm>
            <a:off x="5778611" y="211879"/>
            <a:ext cx="4159724" cy="168225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5" name="Imagen 24"/>
          <p:cNvPicPr>
            <a:picLocks noChangeAspect="1"/>
          </p:cNvPicPr>
          <p:nvPr/>
        </p:nvPicPr>
        <p:blipFill rotWithShape="1">
          <a:blip r:embed="rId5"/>
          <a:srcRect b="12606"/>
          <a:stretch/>
        </p:blipFill>
        <p:spPr>
          <a:xfrm>
            <a:off x="7173926" y="2215604"/>
            <a:ext cx="3474133" cy="394147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280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Lágrima 4"/>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2039472" y="225453"/>
            <a:ext cx="5217458" cy="584775"/>
          </a:xfrm>
          <a:prstGeom prst="rect">
            <a:avLst/>
          </a:prstGeom>
          <a:noFill/>
        </p:spPr>
        <p:txBody>
          <a:bodyPr wrap="square" rtlCol="0">
            <a:spAutoFit/>
          </a:bodyPr>
          <a:lstStyle/>
          <a:p>
            <a:r>
              <a:rPr lang="es-MX" sz="3200" b="1" dirty="0">
                <a:latin typeface="Garamond" panose="02020404030301010803" pitchFamily="18" charset="0"/>
              </a:rPr>
              <a:t>EVENTOS SOCIALES</a:t>
            </a:r>
          </a:p>
        </p:txBody>
      </p:sp>
      <p:sp>
        <p:nvSpPr>
          <p:cNvPr id="9" name="CuadroTexto 8"/>
          <p:cNvSpPr txBox="1"/>
          <p:nvPr/>
        </p:nvSpPr>
        <p:spPr>
          <a:xfrm>
            <a:off x="312588" y="1180227"/>
            <a:ext cx="3861097" cy="1477328"/>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Inauguración del Proyecto de Adultos Mayores, Mujeres Emprendedoras por parte del GAD.  Provincial de Santo Domingo de los Tsàchilas en el Salón Auditorio.</a:t>
            </a:r>
          </a:p>
        </p:txBody>
      </p:sp>
      <p:sp>
        <p:nvSpPr>
          <p:cNvPr id="10" name="CuadroTexto 9"/>
          <p:cNvSpPr txBox="1"/>
          <p:nvPr/>
        </p:nvSpPr>
        <p:spPr>
          <a:xfrm>
            <a:off x="4270062" y="1180227"/>
            <a:ext cx="4035738" cy="923330"/>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Participación en el evento de ratificación de la Reina de la Parroquia para el periodo 2020 – 2021.</a:t>
            </a:r>
          </a:p>
        </p:txBody>
      </p:sp>
      <p:cxnSp>
        <p:nvCxnSpPr>
          <p:cNvPr id="14" name="Conector recto 13"/>
          <p:cNvCxnSpPr/>
          <p:nvPr/>
        </p:nvCxnSpPr>
        <p:spPr>
          <a:xfrm flipV="1">
            <a:off x="582706" y="759455"/>
            <a:ext cx="7512423" cy="26424"/>
          </a:xfrm>
          <a:prstGeom prst="line">
            <a:avLst/>
          </a:prstGeom>
          <a:ln w="57150">
            <a:solidFill>
              <a:srgbClr val="7A9C2D"/>
            </a:solidFill>
          </a:ln>
        </p:spPr>
        <p:style>
          <a:lnRef idx="1">
            <a:schemeClr val="accent1"/>
          </a:lnRef>
          <a:fillRef idx="0">
            <a:schemeClr val="accent1"/>
          </a:fillRef>
          <a:effectRef idx="0">
            <a:schemeClr val="accent1"/>
          </a:effectRef>
          <a:fontRef idx="minor">
            <a:schemeClr val="tx1"/>
          </a:fontRef>
        </p:style>
      </p:cxnSp>
      <p:pic>
        <p:nvPicPr>
          <p:cNvPr id="18" name="Imagen 17"/>
          <p:cNvPicPr>
            <a:picLocks noChangeAspect="1"/>
          </p:cNvPicPr>
          <p:nvPr/>
        </p:nvPicPr>
        <p:blipFill rotWithShape="1">
          <a:blip r:embed="rId2"/>
          <a:srcRect b="13057"/>
          <a:stretch/>
        </p:blipFill>
        <p:spPr>
          <a:xfrm>
            <a:off x="635151" y="3093242"/>
            <a:ext cx="3215970" cy="190779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9" name="Imagen 18"/>
          <p:cNvPicPr>
            <a:picLocks noChangeAspect="1"/>
          </p:cNvPicPr>
          <p:nvPr/>
        </p:nvPicPr>
        <p:blipFill rotWithShape="1">
          <a:blip r:embed="rId3"/>
          <a:srcRect b="10046"/>
          <a:stretch/>
        </p:blipFill>
        <p:spPr>
          <a:xfrm>
            <a:off x="4458124" y="2473556"/>
            <a:ext cx="3637005" cy="245711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6" name="CuadroTexto 15"/>
          <p:cNvSpPr txBox="1"/>
          <p:nvPr/>
        </p:nvSpPr>
        <p:spPr>
          <a:xfrm>
            <a:off x="4437794" y="2459623"/>
            <a:ext cx="2062582" cy="338554"/>
          </a:xfrm>
          <a:prstGeom prst="rect">
            <a:avLst/>
          </a:prstGeom>
          <a:solidFill>
            <a:srgbClr val="BDD7EE">
              <a:alpha val="83922"/>
            </a:srgbClr>
          </a:solidFill>
        </p:spPr>
        <p:txBody>
          <a:bodyPr wrap="square" rtlCol="0">
            <a:spAutoFit/>
          </a:bodyPr>
          <a:lstStyle/>
          <a:p>
            <a:r>
              <a:rPr lang="es-MX" sz="1600" dirty="0">
                <a:latin typeface="Garamond" panose="02020404030301010803" pitchFamily="18" charset="0"/>
              </a:rPr>
              <a:t>Ratificación de la Reina</a:t>
            </a:r>
          </a:p>
        </p:txBody>
      </p:sp>
      <p:sp>
        <p:nvSpPr>
          <p:cNvPr id="21" name="CuadroTexto 20"/>
          <p:cNvSpPr txBox="1"/>
          <p:nvPr/>
        </p:nvSpPr>
        <p:spPr>
          <a:xfrm>
            <a:off x="8163495" y="1162592"/>
            <a:ext cx="3858746" cy="921252"/>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Participación en la sesión solemne por los XXII de </a:t>
            </a:r>
            <a:r>
              <a:rPr lang="es-MX" dirty="0" err="1">
                <a:latin typeface="Garamond" panose="02020404030301010803" pitchFamily="18" charset="0"/>
              </a:rPr>
              <a:t>Parroquialización</a:t>
            </a:r>
            <a:r>
              <a:rPr lang="es-MX" dirty="0">
                <a:latin typeface="Garamond" panose="02020404030301010803" pitchFamily="18" charset="0"/>
              </a:rPr>
              <a:t> de nuestra parroquia San Jacinto del Búa.</a:t>
            </a:r>
          </a:p>
        </p:txBody>
      </p:sp>
      <p:pic>
        <p:nvPicPr>
          <p:cNvPr id="22" name="Imagen 21"/>
          <p:cNvPicPr>
            <a:picLocks noChangeAspect="1"/>
          </p:cNvPicPr>
          <p:nvPr/>
        </p:nvPicPr>
        <p:blipFill rotWithShape="1">
          <a:blip r:embed="rId4"/>
          <a:srcRect l="15459" t="19641" r="4282" b="14882"/>
          <a:stretch/>
        </p:blipFill>
        <p:spPr>
          <a:xfrm>
            <a:off x="8498196" y="2706324"/>
            <a:ext cx="3455679" cy="211439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9834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ágrima 9"/>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riángulo rectángulo 5"/>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p:nvSpPr>
        <p:spPr>
          <a:xfrm>
            <a:off x="1099706" y="595061"/>
            <a:ext cx="3467990" cy="584775"/>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Invitación a la inauguración del campeonato de futbol de San Jacinto.</a:t>
            </a:r>
          </a:p>
        </p:txBody>
      </p:sp>
      <p:pic>
        <p:nvPicPr>
          <p:cNvPr id="3" name="Imagen 2"/>
          <p:cNvPicPr>
            <a:picLocks noChangeAspect="1"/>
          </p:cNvPicPr>
          <p:nvPr/>
        </p:nvPicPr>
        <p:blipFill rotWithShape="1">
          <a:blip r:embed="rId2"/>
          <a:srcRect b="18824"/>
          <a:stretch/>
        </p:blipFill>
        <p:spPr>
          <a:xfrm>
            <a:off x="1266585" y="1350959"/>
            <a:ext cx="3134231" cy="190817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4" name="CuadroTexto 3"/>
          <p:cNvSpPr txBox="1"/>
          <p:nvPr/>
        </p:nvSpPr>
        <p:spPr>
          <a:xfrm>
            <a:off x="5514274" y="584363"/>
            <a:ext cx="4359848" cy="606169"/>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Participación en los eventos patronales del Recinto La Flecha</a:t>
            </a:r>
          </a:p>
        </p:txBody>
      </p:sp>
      <p:pic>
        <p:nvPicPr>
          <p:cNvPr id="5" name="Imagen 4"/>
          <p:cNvPicPr>
            <a:picLocks noChangeAspect="1"/>
          </p:cNvPicPr>
          <p:nvPr/>
        </p:nvPicPr>
        <p:blipFill>
          <a:blip r:embed="rId3"/>
          <a:stretch>
            <a:fillRect/>
          </a:stretch>
        </p:blipFill>
        <p:spPr>
          <a:xfrm>
            <a:off x="5812361" y="1237086"/>
            <a:ext cx="3490753" cy="2618065"/>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cxnSp>
        <p:nvCxnSpPr>
          <p:cNvPr id="7" name="Conector recto 6"/>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9" name="Elipse 8"/>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6094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ángulo rectángulo 8"/>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952500" y="1033462"/>
            <a:ext cx="10515600" cy="1325563"/>
          </a:xfrm>
        </p:spPr>
        <p:txBody>
          <a:bodyPr>
            <a:normAutofit fontScale="90000"/>
          </a:bodyPr>
          <a:lstStyle/>
          <a:p>
            <a:pPr algn="ctr"/>
            <a:r>
              <a:rPr lang="es-EC" sz="4900" b="1" dirty="0">
                <a:solidFill>
                  <a:schemeClr val="tx1">
                    <a:lumMod val="85000"/>
                    <a:lumOff val="15000"/>
                  </a:schemeClr>
                </a:solidFill>
                <a:latin typeface="Garamond" panose="02020404030301010803" pitchFamily="18" charset="0"/>
              </a:rPr>
              <a:t>BASE LEGAL – COOTAD</a:t>
            </a:r>
            <a:br>
              <a:rPr lang="es-EC" sz="6000" dirty="0">
                <a:solidFill>
                  <a:schemeClr val="tx1">
                    <a:lumMod val="85000"/>
                    <a:lumOff val="15000"/>
                  </a:schemeClr>
                </a:solidFill>
              </a:rPr>
            </a:br>
            <a:r>
              <a:rPr lang="es-EC" sz="5400" dirty="0">
                <a:solidFill>
                  <a:schemeClr val="tx1">
                    <a:lumMod val="85000"/>
                    <a:lumOff val="15000"/>
                  </a:schemeClr>
                </a:solidFill>
              </a:rPr>
              <a:t> </a:t>
            </a:r>
            <a:r>
              <a:rPr lang="es-EC" sz="4000" dirty="0">
                <a:solidFill>
                  <a:schemeClr val="tx1">
                    <a:lumMod val="85000"/>
                    <a:lumOff val="15000"/>
                  </a:schemeClr>
                </a:solidFill>
                <a:latin typeface="Garamond" panose="02020404030301010803" pitchFamily="18" charset="0"/>
              </a:rPr>
              <a:t>ATRIBUCIONES Y COMPETENCIAS</a:t>
            </a:r>
            <a:endParaRPr lang="es-MX" dirty="0">
              <a:latin typeface="Garamond" panose="02020404030301010803" pitchFamily="18" charset="0"/>
            </a:endParaRPr>
          </a:p>
        </p:txBody>
      </p:sp>
      <p:sp>
        <p:nvSpPr>
          <p:cNvPr id="3" name="Marcador de contenido 2"/>
          <p:cNvSpPr>
            <a:spLocks noGrp="1"/>
          </p:cNvSpPr>
          <p:nvPr>
            <p:ph idx="1"/>
          </p:nvPr>
        </p:nvSpPr>
        <p:spPr>
          <a:xfrm>
            <a:off x="838200" y="2921000"/>
            <a:ext cx="10515600" cy="3260725"/>
          </a:xfrm>
        </p:spPr>
        <p:txBody>
          <a:bodyPr>
            <a:normAutofit/>
          </a:bodyPr>
          <a:lstStyle/>
          <a:p>
            <a:pPr algn="just">
              <a:defRPr/>
            </a:pPr>
            <a:r>
              <a:rPr lang="es-MX" altLang="en-US" sz="2000" b="1" dirty="0">
                <a:latin typeface="Garamond" panose="02020404030301010803" pitchFamily="18" charset="0"/>
              </a:rPr>
              <a:t>Art. 68.- </a:t>
            </a:r>
            <a:r>
              <a:rPr lang="es-MX" altLang="en-US" sz="2000" dirty="0">
                <a:latin typeface="Garamond" panose="02020404030301010803" pitchFamily="18" charset="0"/>
              </a:rPr>
              <a:t>Atribuciones de los vocales de la junta parroquial rural.- Los vocales de la junta parroquial rural tienen las siguientes atribuciones: </a:t>
            </a:r>
          </a:p>
          <a:p>
            <a:pPr algn="just">
              <a:defRPr/>
            </a:pPr>
            <a:r>
              <a:rPr lang="es-MX" altLang="en-US" sz="2000" b="1" dirty="0">
                <a:latin typeface="Garamond" panose="02020404030301010803" pitchFamily="18" charset="0"/>
              </a:rPr>
              <a:t>a) </a:t>
            </a:r>
            <a:r>
              <a:rPr lang="es-MX" altLang="en-US" sz="2000" dirty="0">
                <a:latin typeface="Garamond" panose="02020404030301010803" pitchFamily="18" charset="0"/>
              </a:rPr>
              <a:t>Intervenir con voz y voto en las sesiones y deliberaciones de la junta parroquial rural; </a:t>
            </a:r>
          </a:p>
          <a:p>
            <a:pPr algn="just">
              <a:defRPr/>
            </a:pPr>
            <a:r>
              <a:rPr lang="es-MX" altLang="en-US" sz="2000" b="1" dirty="0">
                <a:latin typeface="Garamond" panose="02020404030301010803" pitchFamily="18" charset="0"/>
              </a:rPr>
              <a:t>b) </a:t>
            </a:r>
            <a:r>
              <a:rPr lang="es-MX" altLang="en-US" sz="2000" dirty="0">
                <a:latin typeface="Garamond" panose="02020404030301010803" pitchFamily="18" charset="0"/>
              </a:rPr>
              <a:t>La presentación de proyectos de acuerdos y resoluciones, en el ámbito de competencia del gobierno autónomo descentralizado parroquial rural; </a:t>
            </a:r>
          </a:p>
          <a:p>
            <a:pPr algn="just">
              <a:defRPr/>
            </a:pPr>
            <a:r>
              <a:rPr lang="es-MX" altLang="en-US" sz="2000" b="1" dirty="0">
                <a:latin typeface="Garamond" panose="02020404030301010803" pitchFamily="18" charset="0"/>
              </a:rPr>
              <a:t>c) </a:t>
            </a:r>
            <a:r>
              <a:rPr lang="es-MX" altLang="en-US" sz="2000" dirty="0">
                <a:latin typeface="Garamond" panose="02020404030301010803" pitchFamily="18" charset="0"/>
              </a:rPr>
              <a:t>La intervención en la asamblea parroquial y en las comisiones, delegaciones y representaciones que designe la junta parroquial rural, y en todas las instancias de participación; </a:t>
            </a:r>
          </a:p>
          <a:p>
            <a:pPr algn="just">
              <a:defRPr/>
            </a:pPr>
            <a:r>
              <a:rPr lang="es-MX" altLang="en-US" sz="2000" b="1" dirty="0">
                <a:latin typeface="Garamond" panose="02020404030301010803" pitchFamily="18" charset="0"/>
              </a:rPr>
              <a:t>d) </a:t>
            </a:r>
            <a:r>
              <a:rPr lang="es-MX" altLang="en-US" sz="2000" dirty="0">
                <a:latin typeface="Garamond" panose="02020404030301010803" pitchFamily="18" charset="0"/>
              </a:rPr>
              <a:t>Fiscalizar las acciones del ejecutivo parroquial de acuerdo con este Código y la ley; y, </a:t>
            </a:r>
          </a:p>
          <a:p>
            <a:pPr algn="just">
              <a:defRPr/>
            </a:pPr>
            <a:r>
              <a:rPr lang="es-MX" altLang="en-US" sz="2000" b="1" dirty="0">
                <a:latin typeface="Garamond" panose="02020404030301010803" pitchFamily="18" charset="0"/>
              </a:rPr>
              <a:t>e) </a:t>
            </a:r>
            <a:r>
              <a:rPr lang="es-MX" altLang="en-US" sz="2000" dirty="0">
                <a:latin typeface="Garamond" panose="02020404030301010803" pitchFamily="18" charset="0"/>
              </a:rPr>
              <a:t>Cumplir aquellas funciones que le sean expresamente encomendadas por la junta parroquial rural.</a:t>
            </a:r>
            <a:endParaRPr lang="en-US" altLang="en-US" sz="2000" dirty="0">
              <a:latin typeface="Garamond" panose="02020404030301010803" pitchFamily="18" charset="0"/>
            </a:endParaRPr>
          </a:p>
        </p:txBody>
      </p:sp>
      <p:sp>
        <p:nvSpPr>
          <p:cNvPr id="7" name="Elipse 6"/>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1" name="Conector recto 10"/>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59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Lágrima 4"/>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767602" y="104055"/>
            <a:ext cx="2581834" cy="1754326"/>
          </a:xfrm>
          <a:prstGeom prst="rect">
            <a:avLst/>
          </a:prstGeom>
          <a:noFill/>
        </p:spPr>
        <p:txBody>
          <a:bodyPr wrap="square" rtlCol="0">
            <a:spAutoFit/>
          </a:bodyPr>
          <a:lstStyle/>
          <a:p>
            <a:pPr algn="ctr"/>
            <a:r>
              <a:rPr lang="es-MX" sz="3600" b="1" dirty="0">
                <a:latin typeface="Garamond" panose="02020404030301010803" pitchFamily="18" charset="0"/>
              </a:rPr>
              <a:t>SESIONES DE CONSEJO</a:t>
            </a:r>
          </a:p>
        </p:txBody>
      </p:sp>
      <p:sp>
        <p:nvSpPr>
          <p:cNvPr id="9" name="CuadroTexto 8"/>
          <p:cNvSpPr txBox="1"/>
          <p:nvPr/>
        </p:nvSpPr>
        <p:spPr>
          <a:xfrm>
            <a:off x="3887320" y="853349"/>
            <a:ext cx="5665694" cy="707886"/>
          </a:xfrm>
          <a:prstGeom prst="rect">
            <a:avLst/>
          </a:prstGeom>
          <a:noFill/>
        </p:spPr>
        <p:txBody>
          <a:bodyPr wrap="square" rtlCol="0">
            <a:spAutoFit/>
          </a:bodyPr>
          <a:lstStyle/>
          <a:p>
            <a:r>
              <a:rPr lang="es-MX" sz="2000" b="1" dirty="0">
                <a:latin typeface="Garamond" panose="02020404030301010803" pitchFamily="18" charset="0"/>
              </a:rPr>
              <a:t>Asistí a 30 sesiones en la junta parroquial para dar cumplimientos al COOTAD</a:t>
            </a:r>
            <a:r>
              <a:rPr lang="es-MX" sz="2000" dirty="0">
                <a:latin typeface="Garamond" panose="02020404030301010803" pitchFamily="18" charset="0"/>
              </a:rPr>
              <a:t>.</a:t>
            </a:r>
          </a:p>
        </p:txBody>
      </p:sp>
      <p:sp>
        <p:nvSpPr>
          <p:cNvPr id="11" name="Cheurón 10"/>
          <p:cNvSpPr/>
          <p:nvPr/>
        </p:nvSpPr>
        <p:spPr>
          <a:xfrm>
            <a:off x="3349436" y="207767"/>
            <a:ext cx="489698" cy="1546902"/>
          </a:xfrm>
          <a:prstGeom prst="chevron">
            <a:avLst/>
          </a:prstGeom>
          <a:solidFill>
            <a:srgbClr val="7A9C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2" name="Cheurón 11"/>
          <p:cNvSpPr/>
          <p:nvPr/>
        </p:nvSpPr>
        <p:spPr>
          <a:xfrm rot="10800000">
            <a:off x="381556" y="207767"/>
            <a:ext cx="489698" cy="1546902"/>
          </a:xfrm>
          <a:prstGeom prst="chevron">
            <a:avLst/>
          </a:prstGeom>
          <a:solidFill>
            <a:srgbClr val="7A9C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aphicFrame>
        <p:nvGraphicFramePr>
          <p:cNvPr id="13" name="Diagrama 12"/>
          <p:cNvGraphicFramePr/>
          <p:nvPr>
            <p:extLst>
              <p:ext uri="{D42A27DB-BD31-4B8C-83A1-F6EECF244321}">
                <p14:modId xmlns:p14="http://schemas.microsoft.com/office/powerpoint/2010/main" val="1319426863"/>
              </p:ext>
            </p:extLst>
          </p:nvPr>
        </p:nvGraphicFramePr>
        <p:xfrm>
          <a:off x="335333" y="1038843"/>
          <a:ext cx="119194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1364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Lágrima 4"/>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266700" y="228024"/>
            <a:ext cx="11048440" cy="584775"/>
          </a:xfrm>
          <a:prstGeom prst="rect">
            <a:avLst/>
          </a:prstGeom>
          <a:noFill/>
        </p:spPr>
        <p:txBody>
          <a:bodyPr wrap="square" rtlCol="0">
            <a:spAutoFit/>
          </a:bodyPr>
          <a:lstStyle/>
          <a:p>
            <a:r>
              <a:rPr lang="es-MX" sz="3200" b="1" dirty="0">
                <a:latin typeface="Garamond" panose="02020404030301010803" pitchFamily="18" charset="0"/>
              </a:rPr>
              <a:t>ACTIVIDADES EN BENEFICIO DE LA COMUNIDAD</a:t>
            </a:r>
          </a:p>
        </p:txBody>
      </p:sp>
      <p:sp>
        <p:nvSpPr>
          <p:cNvPr id="9" name="CuadroTexto 8"/>
          <p:cNvSpPr txBox="1"/>
          <p:nvPr/>
        </p:nvSpPr>
        <p:spPr>
          <a:xfrm>
            <a:off x="397322" y="1047088"/>
            <a:ext cx="3582196" cy="830997"/>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Dimos cumplimiento al ordenamiento de los comerciantes formales e informales de la Parroquia.</a:t>
            </a:r>
          </a:p>
        </p:txBody>
      </p:sp>
      <p:sp>
        <p:nvSpPr>
          <p:cNvPr id="10" name="CuadroTexto 9"/>
          <p:cNvSpPr txBox="1"/>
          <p:nvPr/>
        </p:nvSpPr>
        <p:spPr>
          <a:xfrm>
            <a:off x="8624120" y="1087628"/>
            <a:ext cx="3491680" cy="584775"/>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Participación en la feria de brigadas de Toda una Vida.</a:t>
            </a:r>
          </a:p>
        </p:txBody>
      </p:sp>
      <p:sp>
        <p:nvSpPr>
          <p:cNvPr id="11" name="CuadroTexto 10"/>
          <p:cNvSpPr txBox="1"/>
          <p:nvPr/>
        </p:nvSpPr>
        <p:spPr>
          <a:xfrm>
            <a:off x="831763" y="4621667"/>
            <a:ext cx="5547841" cy="1323439"/>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Reunión de trabajo con los Miembros del GAD. Parroquial, conjuntamente con la vicealcaldesa, la Sra. Gloria Garófalo para diagramar y priorizar las obras que se realizaran por parte del municipio de Santo Domingo en la Parroquia San Jacinto del Búa.</a:t>
            </a:r>
          </a:p>
        </p:txBody>
      </p:sp>
      <p:pic>
        <p:nvPicPr>
          <p:cNvPr id="16" name="Imagen 15"/>
          <p:cNvPicPr>
            <a:picLocks noChangeAspect="1"/>
          </p:cNvPicPr>
          <p:nvPr/>
        </p:nvPicPr>
        <p:blipFill rotWithShape="1">
          <a:blip r:embed="rId2"/>
          <a:srcRect t="11326" r="17802"/>
          <a:stretch/>
        </p:blipFill>
        <p:spPr>
          <a:xfrm>
            <a:off x="1056725" y="2112374"/>
            <a:ext cx="2263390" cy="183130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3" name="Imagen 12"/>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735281" y="4453665"/>
            <a:ext cx="3541087" cy="165944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8" name="CuadroTexto 17"/>
          <p:cNvSpPr txBox="1"/>
          <p:nvPr/>
        </p:nvSpPr>
        <p:spPr>
          <a:xfrm>
            <a:off x="3879791" y="1053850"/>
            <a:ext cx="4810279" cy="830997"/>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Firma del convenio bipartito entre el GAD Parroquial y la Junta de Agua Potable de San Vicente del Búa con la finalidad de intervenir en la reactivación del pozo.</a:t>
            </a:r>
          </a:p>
        </p:txBody>
      </p:sp>
      <p:pic>
        <p:nvPicPr>
          <p:cNvPr id="19" name="Imagen 18"/>
          <p:cNvPicPr>
            <a:picLocks noChangeAspect="1"/>
          </p:cNvPicPr>
          <p:nvPr/>
        </p:nvPicPr>
        <p:blipFill rotWithShape="1">
          <a:blip r:embed="rId5"/>
          <a:srcRect l="31915" t="19840" b="25553"/>
          <a:stretch/>
        </p:blipFill>
        <p:spPr>
          <a:xfrm>
            <a:off x="4410258" y="1946066"/>
            <a:ext cx="3298737" cy="196420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t="27103" b="16575"/>
          <a:stretch/>
        </p:blipFill>
        <p:spPr>
          <a:xfrm>
            <a:off x="8690070" y="1755488"/>
            <a:ext cx="3027560" cy="227358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762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Lágrima 4"/>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p:cNvSpPr txBox="1"/>
          <p:nvPr/>
        </p:nvSpPr>
        <p:spPr>
          <a:xfrm>
            <a:off x="307975" y="184102"/>
            <a:ext cx="11645900" cy="646331"/>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Participación en mingas de limpieza y reforestación de cuencas hídricas en varios sectores de la Parroquia, entre ellos: San Vicente del Búa, San Francisco de Chila, y Recinto La Flecha.</a:t>
            </a:r>
          </a:p>
        </p:txBody>
      </p:sp>
      <p:pic>
        <p:nvPicPr>
          <p:cNvPr id="24" name="Imagen 23"/>
          <p:cNvPicPr>
            <a:picLocks noChangeAspect="1"/>
          </p:cNvPicPr>
          <p:nvPr/>
        </p:nvPicPr>
        <p:blipFill>
          <a:blip r:embed="rId2"/>
          <a:stretch>
            <a:fillRect/>
          </a:stretch>
        </p:blipFill>
        <p:spPr>
          <a:xfrm>
            <a:off x="5905139" y="4091044"/>
            <a:ext cx="2928216" cy="219616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21" name="CuadroTexto 20"/>
          <p:cNvSpPr txBox="1"/>
          <p:nvPr/>
        </p:nvSpPr>
        <p:spPr>
          <a:xfrm>
            <a:off x="5714134" y="5742775"/>
            <a:ext cx="3293133" cy="835272"/>
          </a:xfrm>
          <a:prstGeom prst="rect">
            <a:avLst/>
          </a:prstGeom>
          <a:solidFill>
            <a:srgbClr val="BDD7EE">
              <a:alpha val="83922"/>
            </a:srgbClr>
          </a:solidFill>
        </p:spPr>
        <p:txBody>
          <a:bodyPr wrap="square" rtlCol="0">
            <a:spAutoFit/>
          </a:bodyPr>
          <a:lstStyle/>
          <a:p>
            <a:r>
              <a:rPr lang="es-MX" sz="1600" dirty="0">
                <a:latin typeface="Garamond" panose="02020404030301010803" pitchFamily="18" charset="0"/>
              </a:rPr>
              <a:t>Minga por el Día de la Limpieza en conjunto con la abogada Johana Núñez prefecta de nuestra provincia.</a:t>
            </a:r>
          </a:p>
        </p:txBody>
      </p:sp>
      <p:sp>
        <p:nvSpPr>
          <p:cNvPr id="25" name="AutoShape 4" descr="blob:https://web.whatsapp.com/39628dec-73d3-40c7-b887-90ab70fd728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7" name="CuadroTexto 16"/>
          <p:cNvSpPr txBox="1"/>
          <p:nvPr/>
        </p:nvSpPr>
        <p:spPr>
          <a:xfrm>
            <a:off x="307975" y="905154"/>
            <a:ext cx="9140825" cy="646331"/>
          </a:xfrm>
          <a:prstGeom prst="rect">
            <a:avLst/>
          </a:prstGeom>
          <a:noFill/>
        </p:spPr>
        <p:txBody>
          <a:bodyPr wrap="square" rtlCol="0">
            <a:spAutoFit/>
          </a:bodyPr>
          <a:lstStyle/>
          <a:p>
            <a:pPr marL="285750" indent="-285750">
              <a:buFont typeface="Wingdings" panose="05000000000000000000" pitchFamily="2" charset="2"/>
              <a:buChar char="Ø"/>
            </a:pPr>
            <a:r>
              <a:rPr lang="es-MX" dirty="0">
                <a:latin typeface="Garamond" panose="02020404030301010803" pitchFamily="18" charset="0"/>
              </a:rPr>
              <a:t>Siembra de plantas ornamentales en el parque central, celebrando los 55 años de creación Poblacional de la Parroquia  San Jacinto del Búa.</a:t>
            </a:r>
          </a:p>
        </p:txBody>
      </p:sp>
      <p:pic>
        <p:nvPicPr>
          <p:cNvPr id="9" name="Imagen 8"/>
          <p:cNvPicPr>
            <a:picLocks noChangeAspect="1"/>
          </p:cNvPicPr>
          <p:nvPr/>
        </p:nvPicPr>
        <p:blipFill rotWithShape="1">
          <a:blip r:embed="rId3"/>
          <a:srcRect t="11936" b="16255"/>
          <a:stretch/>
        </p:blipFill>
        <p:spPr>
          <a:xfrm>
            <a:off x="3576870" y="1688917"/>
            <a:ext cx="2204805" cy="2207993"/>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p:cNvPicPr>
            <a:picLocks noChangeAspect="1"/>
          </p:cNvPicPr>
          <p:nvPr/>
        </p:nvPicPr>
        <p:blipFill rotWithShape="1">
          <a:blip r:embed="rId4"/>
          <a:srcRect r="24420"/>
          <a:stretch/>
        </p:blipFill>
        <p:spPr>
          <a:xfrm>
            <a:off x="3461616" y="4092616"/>
            <a:ext cx="2233467" cy="221888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2" name="Imagen 21"/>
          <p:cNvPicPr>
            <a:picLocks noChangeAspect="1"/>
          </p:cNvPicPr>
          <p:nvPr/>
        </p:nvPicPr>
        <p:blipFill>
          <a:blip r:embed="rId5"/>
          <a:stretch>
            <a:fillRect/>
          </a:stretch>
        </p:blipFill>
        <p:spPr>
          <a:xfrm>
            <a:off x="404084" y="4089495"/>
            <a:ext cx="2928279" cy="219925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a:blip r:embed="rId6"/>
          <a:stretch>
            <a:fillRect/>
          </a:stretch>
        </p:blipFill>
        <p:spPr>
          <a:xfrm>
            <a:off x="449789" y="1688917"/>
            <a:ext cx="2943991" cy="2207993"/>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30" name="Imagen 29"/>
          <p:cNvPicPr>
            <a:picLocks noChangeAspect="1"/>
          </p:cNvPicPr>
          <p:nvPr/>
        </p:nvPicPr>
        <p:blipFill>
          <a:blip r:embed="rId7"/>
          <a:stretch>
            <a:fillRect/>
          </a:stretch>
        </p:blipFill>
        <p:spPr>
          <a:xfrm>
            <a:off x="9249816" y="4072479"/>
            <a:ext cx="2618989" cy="196424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2" name="CuadroTexto 31"/>
          <p:cNvSpPr txBox="1"/>
          <p:nvPr/>
        </p:nvSpPr>
        <p:spPr>
          <a:xfrm>
            <a:off x="9095367" y="5747049"/>
            <a:ext cx="2910621" cy="830997"/>
          </a:xfrm>
          <a:prstGeom prst="rect">
            <a:avLst/>
          </a:prstGeom>
          <a:solidFill>
            <a:srgbClr val="BDD7EE">
              <a:alpha val="83922"/>
            </a:srgbClr>
          </a:solidFill>
        </p:spPr>
        <p:txBody>
          <a:bodyPr wrap="square" rtlCol="0">
            <a:spAutoFit/>
          </a:bodyPr>
          <a:lstStyle/>
          <a:p>
            <a:r>
              <a:rPr lang="es-MX" sz="1600" dirty="0">
                <a:latin typeface="Garamond" panose="02020404030301010803" pitchFamily="18" charset="0"/>
              </a:rPr>
              <a:t>Limpieza de la cuneta de hormigón desde el Km. 9 de la vía Chone a San Jacinto</a:t>
            </a:r>
          </a:p>
        </p:txBody>
      </p:sp>
      <p:sp>
        <p:nvSpPr>
          <p:cNvPr id="33" name="CuadroTexto 32"/>
          <p:cNvSpPr txBox="1"/>
          <p:nvPr/>
        </p:nvSpPr>
        <p:spPr>
          <a:xfrm>
            <a:off x="980391" y="3558356"/>
            <a:ext cx="1882788" cy="338554"/>
          </a:xfrm>
          <a:prstGeom prst="rect">
            <a:avLst/>
          </a:prstGeom>
          <a:solidFill>
            <a:srgbClr val="BDD7EE">
              <a:alpha val="83922"/>
            </a:srgbClr>
          </a:solidFill>
        </p:spPr>
        <p:txBody>
          <a:bodyPr wrap="square" rtlCol="0">
            <a:spAutoFit/>
          </a:bodyPr>
          <a:lstStyle/>
          <a:p>
            <a:r>
              <a:rPr lang="es-MX" sz="1600" dirty="0">
                <a:latin typeface="Garamond" panose="02020404030301010803" pitchFamily="18" charset="0"/>
              </a:rPr>
              <a:t>San Vicente del Búa</a:t>
            </a:r>
          </a:p>
        </p:txBody>
      </p:sp>
      <p:pic>
        <p:nvPicPr>
          <p:cNvPr id="15" name="Imagen 14"/>
          <p:cNvPicPr>
            <a:picLocks noChangeAspect="1"/>
          </p:cNvPicPr>
          <p:nvPr/>
        </p:nvPicPr>
        <p:blipFill>
          <a:blip r:embed="rId8"/>
          <a:stretch>
            <a:fillRect/>
          </a:stretch>
        </p:blipFill>
        <p:spPr>
          <a:xfrm>
            <a:off x="5934075" y="1701386"/>
            <a:ext cx="2927366" cy="219552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3" name="Imagen 22"/>
          <p:cNvPicPr>
            <a:picLocks noChangeAspect="1"/>
          </p:cNvPicPr>
          <p:nvPr/>
        </p:nvPicPr>
        <p:blipFill rotWithShape="1">
          <a:blip r:embed="rId9"/>
          <a:srcRect l="16819" t="24050" r="13576" b="10031"/>
          <a:stretch/>
        </p:blipFill>
        <p:spPr>
          <a:xfrm>
            <a:off x="9016794" y="1669334"/>
            <a:ext cx="3085032" cy="219128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9641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Elipse 4"/>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1111250" y="55068"/>
            <a:ext cx="9440950" cy="1200329"/>
          </a:xfrm>
          <a:prstGeom prst="rect">
            <a:avLst/>
          </a:prstGeom>
          <a:noFill/>
        </p:spPr>
        <p:txBody>
          <a:bodyPr wrap="square" rtlCol="0">
            <a:spAutoFit/>
          </a:bodyPr>
          <a:lstStyle/>
          <a:p>
            <a:pPr algn="ctr"/>
            <a:r>
              <a:rPr lang="es-MX" sz="3600" b="1" dirty="0">
                <a:latin typeface="Garamond" panose="02020404030301010803" pitchFamily="18" charset="0"/>
              </a:rPr>
              <a:t>ACTIVIDADES REALIZADAS DURANTE PANDEMIA POR COVID – 19 </a:t>
            </a:r>
          </a:p>
        </p:txBody>
      </p:sp>
      <p:sp>
        <p:nvSpPr>
          <p:cNvPr id="11" name="Esquina doblada 10"/>
          <p:cNvSpPr/>
          <p:nvPr/>
        </p:nvSpPr>
        <p:spPr>
          <a:xfrm>
            <a:off x="531602" y="1298210"/>
            <a:ext cx="2096384" cy="1330690"/>
          </a:xfrm>
          <a:prstGeom prst="foldedCorner">
            <a:avLst/>
          </a:prstGeom>
          <a:solidFill>
            <a:srgbClr val="B3E838"/>
          </a:solidFill>
          <a:ln>
            <a:solidFill>
              <a:srgbClr val="B3E838"/>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defTabSz="400050">
              <a:lnSpc>
                <a:spcPct val="90000"/>
              </a:lnSpc>
              <a:spcBef>
                <a:spcPct val="0"/>
              </a:spcBef>
              <a:spcAft>
                <a:spcPct val="35000"/>
              </a:spcAft>
            </a:pPr>
            <a:endParaRPr lang="es-MX" sz="1600" dirty="0">
              <a:solidFill>
                <a:schemeClr val="tx1"/>
              </a:solidFill>
              <a:latin typeface="Garamond" panose="02020404030301010803" pitchFamily="18" charset="0"/>
            </a:endParaRPr>
          </a:p>
          <a:p>
            <a:pPr lvl="0" defTabSz="400050">
              <a:lnSpc>
                <a:spcPct val="90000"/>
              </a:lnSpc>
              <a:spcBef>
                <a:spcPct val="0"/>
              </a:spcBef>
              <a:spcAft>
                <a:spcPct val="35000"/>
              </a:spcAft>
            </a:pPr>
            <a:r>
              <a:rPr lang="es-MX" sz="1600" dirty="0">
                <a:solidFill>
                  <a:schemeClr val="tx1"/>
                </a:solidFill>
                <a:latin typeface="Garamond" panose="02020404030301010803" pitchFamily="18" charset="0"/>
              </a:rPr>
              <a:t>Campaña de concientización para el uso de mascarillas y distanciamiento social.</a:t>
            </a:r>
          </a:p>
          <a:p>
            <a:pPr lvl="0" defTabSz="400050">
              <a:lnSpc>
                <a:spcPct val="90000"/>
              </a:lnSpc>
              <a:spcBef>
                <a:spcPct val="0"/>
              </a:spcBef>
              <a:spcAft>
                <a:spcPct val="35000"/>
              </a:spcAft>
            </a:pPr>
            <a:endParaRPr lang="es-MX" sz="1600" dirty="0">
              <a:solidFill>
                <a:schemeClr val="tx1"/>
              </a:solidFill>
            </a:endParaRPr>
          </a:p>
        </p:txBody>
      </p:sp>
      <p:sp>
        <p:nvSpPr>
          <p:cNvPr id="19" name="Esquina doblada 18"/>
          <p:cNvSpPr/>
          <p:nvPr/>
        </p:nvSpPr>
        <p:spPr>
          <a:xfrm>
            <a:off x="6659971" y="1307408"/>
            <a:ext cx="1993232" cy="1330690"/>
          </a:xfrm>
          <a:prstGeom prst="foldedCorner">
            <a:avLst/>
          </a:prstGeom>
          <a:solidFill>
            <a:srgbClr val="B3E838"/>
          </a:solidFill>
          <a:ln>
            <a:solidFill>
              <a:srgbClr val="B3E838"/>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400050">
              <a:lnSpc>
                <a:spcPct val="90000"/>
              </a:lnSpc>
              <a:spcBef>
                <a:spcPct val="0"/>
              </a:spcBef>
              <a:spcAft>
                <a:spcPct val="35000"/>
              </a:spcAft>
            </a:pPr>
            <a:r>
              <a:rPr lang="es-MX" sz="1600" dirty="0">
                <a:solidFill>
                  <a:schemeClr val="tx1"/>
                </a:solidFill>
                <a:latin typeface="Garamond" panose="02020404030301010803" pitchFamily="18" charset="0"/>
              </a:rPr>
              <a:t>Entrega de kits de alimentos para persona mas vulnerables de la parroquia.</a:t>
            </a:r>
            <a:endParaRPr lang="es-MX" sz="1600" dirty="0">
              <a:solidFill>
                <a:schemeClr val="tx1"/>
              </a:solidFill>
            </a:endParaRPr>
          </a:p>
        </p:txBody>
      </p:sp>
      <p:sp>
        <p:nvSpPr>
          <p:cNvPr id="18" name="Esquina doblada 17"/>
          <p:cNvSpPr/>
          <p:nvPr/>
        </p:nvSpPr>
        <p:spPr>
          <a:xfrm>
            <a:off x="2733333" y="1318139"/>
            <a:ext cx="3821291" cy="1310762"/>
          </a:xfrm>
          <a:prstGeom prst="foldedCorner">
            <a:avLst/>
          </a:prstGeom>
          <a:solidFill>
            <a:srgbClr val="B3E838"/>
          </a:solidFill>
          <a:ln>
            <a:solidFill>
              <a:srgbClr val="B3E838"/>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just"/>
            <a:r>
              <a:rPr lang="es-MX" sz="1600" dirty="0">
                <a:solidFill>
                  <a:schemeClr val="tx1"/>
                </a:solidFill>
                <a:latin typeface="Garamond" panose="02020404030301010803" pitchFamily="18" charset="0"/>
              </a:rPr>
              <a:t> </a:t>
            </a:r>
          </a:p>
          <a:p>
            <a:pPr algn="just"/>
            <a:r>
              <a:rPr lang="es-MX" sz="1600" dirty="0">
                <a:solidFill>
                  <a:schemeClr val="tx1"/>
                </a:solidFill>
                <a:latin typeface="Garamond" panose="02020404030301010803" pitchFamily="18" charset="0"/>
              </a:rPr>
              <a:t>Campaña de fumigación y control de los vehículos y motos para restringir el ingreso y salida a partir del horario del toque de queda en los puntos estratégicos.</a:t>
            </a:r>
          </a:p>
          <a:p>
            <a:pPr algn="just"/>
            <a:endParaRPr lang="es-MX" sz="1600" dirty="0">
              <a:solidFill>
                <a:schemeClr val="bg1"/>
              </a:solidFill>
            </a:endParaRPr>
          </a:p>
        </p:txBody>
      </p:sp>
      <p:sp>
        <p:nvSpPr>
          <p:cNvPr id="39" name="AutoShape 26" descr="blob:https://web.whatsapp.com/b8c960df-b3ec-40eb-9b7c-0d65de2d22b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2" name="AutoShape 30" descr="blob:https://web.whatsapp.com/b8c960df-b3ec-40eb-9b7c-0d65de2d22b8"/>
          <p:cNvSpPr>
            <a:spLocks noChangeAspect="1" noChangeArrowheads="1"/>
          </p:cNvSpPr>
          <p:nvPr/>
        </p:nvSpPr>
        <p:spPr bwMode="auto">
          <a:xfrm>
            <a:off x="1427394" y="20570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 name="Imagen 9"/>
          <p:cNvPicPr>
            <a:picLocks noChangeAspect="1"/>
          </p:cNvPicPr>
          <p:nvPr/>
        </p:nvPicPr>
        <p:blipFill rotWithShape="1">
          <a:blip r:embed="rId2"/>
          <a:srcRect t="19467"/>
          <a:stretch/>
        </p:blipFill>
        <p:spPr>
          <a:xfrm>
            <a:off x="6348107" y="2822068"/>
            <a:ext cx="2332099" cy="165347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rotWithShape="1">
          <a:blip r:embed="rId3"/>
          <a:srcRect t="18465"/>
          <a:stretch/>
        </p:blipFill>
        <p:spPr>
          <a:xfrm>
            <a:off x="9136001" y="4603976"/>
            <a:ext cx="2519639" cy="206209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4" name="AutoShape 2" descr="blob:https://web.whatsapp.com/2223c59b-99a8-41b0-82b7-26fb95559142"/>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2" name="Esquina doblada 21"/>
          <p:cNvSpPr/>
          <p:nvPr/>
        </p:nvSpPr>
        <p:spPr>
          <a:xfrm>
            <a:off x="8854402" y="1264009"/>
            <a:ext cx="1749591" cy="1331993"/>
          </a:xfrm>
          <a:prstGeom prst="foldedCorner">
            <a:avLst/>
          </a:prstGeom>
          <a:solidFill>
            <a:srgbClr val="B3E838"/>
          </a:solidFill>
          <a:ln>
            <a:solidFill>
              <a:srgbClr val="B3E838"/>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400050">
              <a:lnSpc>
                <a:spcPct val="90000"/>
              </a:lnSpc>
              <a:spcBef>
                <a:spcPct val="0"/>
              </a:spcBef>
              <a:spcAft>
                <a:spcPct val="35000"/>
              </a:spcAft>
            </a:pPr>
            <a:r>
              <a:rPr lang="es-MX" sz="1600" dirty="0">
                <a:solidFill>
                  <a:schemeClr val="tx1"/>
                </a:solidFill>
                <a:latin typeface="Garamond" panose="02020404030301010803" pitchFamily="18" charset="0"/>
              </a:rPr>
              <a:t>Elaboración de una valla de seguridad en la vía principal de San Jacinto.</a:t>
            </a:r>
            <a:endParaRPr lang="es-MX" sz="1600" dirty="0">
              <a:solidFill>
                <a:schemeClr val="tx1"/>
              </a:solidFill>
            </a:endParaRPr>
          </a:p>
        </p:txBody>
      </p:sp>
      <p:sp>
        <p:nvSpPr>
          <p:cNvPr id="23" name="AutoShape 2" descr="blob:https://web.whatsapp.com/2223c59b-99a8-41b0-82b7-26fb95559142"/>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5" name="Picture 6" descr="No hay ninguna descripción de la foto disponibl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b="29131"/>
          <a:stretch/>
        </p:blipFill>
        <p:spPr bwMode="auto">
          <a:xfrm>
            <a:off x="9136001" y="2806181"/>
            <a:ext cx="2548599" cy="165341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8" name="Imagen 27"/>
          <p:cNvPicPr>
            <a:picLocks noChangeAspect="1"/>
          </p:cNvPicPr>
          <p:nvPr/>
        </p:nvPicPr>
        <p:blipFill rotWithShape="1">
          <a:blip r:embed="rId6"/>
          <a:srcRect r="37630"/>
          <a:stretch/>
        </p:blipFill>
        <p:spPr>
          <a:xfrm>
            <a:off x="720957" y="2842933"/>
            <a:ext cx="2559729" cy="307809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32" name="Imagen 31"/>
          <p:cNvPicPr>
            <a:picLocks noChangeAspect="1"/>
          </p:cNvPicPr>
          <p:nvPr/>
        </p:nvPicPr>
        <p:blipFill>
          <a:blip r:embed="rId7"/>
          <a:stretch>
            <a:fillRect/>
          </a:stretch>
        </p:blipFill>
        <p:spPr>
          <a:xfrm>
            <a:off x="3583742" y="2835598"/>
            <a:ext cx="2308570" cy="307809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36" name="Imagen 35"/>
          <p:cNvPicPr>
            <a:picLocks noChangeAspect="1"/>
          </p:cNvPicPr>
          <p:nvPr/>
        </p:nvPicPr>
        <p:blipFill rotWithShape="1">
          <a:blip r:embed="rId8"/>
          <a:srcRect t="12865" b="7032"/>
          <a:stretch/>
        </p:blipFill>
        <p:spPr>
          <a:xfrm>
            <a:off x="6554624" y="4603976"/>
            <a:ext cx="1932952" cy="206209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527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Elipse 4"/>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530038" y="259976"/>
            <a:ext cx="11423837" cy="1077218"/>
          </a:xfrm>
          <a:prstGeom prst="rect">
            <a:avLst/>
          </a:prstGeom>
          <a:noFill/>
        </p:spPr>
        <p:txBody>
          <a:bodyPr wrap="square" rtlCol="0">
            <a:spAutoFit/>
          </a:bodyPr>
          <a:lstStyle/>
          <a:p>
            <a:r>
              <a:rPr lang="es-MX" sz="3200" b="1" dirty="0">
                <a:latin typeface="Garamond" panose="02020404030301010803" pitchFamily="18" charset="0"/>
              </a:rPr>
              <a:t>ACTIVIDADES COMO PRESIDENTE DE LA COMISIÓN DE VIALIDAD OBRAS Y ORDENAMIENTO TERRITORIAL</a:t>
            </a:r>
          </a:p>
        </p:txBody>
      </p:sp>
      <p:cxnSp>
        <p:nvCxnSpPr>
          <p:cNvPr id="9" name="Conector recto 8"/>
          <p:cNvCxnSpPr/>
          <p:nvPr/>
        </p:nvCxnSpPr>
        <p:spPr>
          <a:xfrm flipV="1">
            <a:off x="530038" y="1337194"/>
            <a:ext cx="11276480" cy="7931"/>
          </a:xfrm>
          <a:prstGeom prst="line">
            <a:avLst/>
          </a:prstGeom>
          <a:ln w="57150">
            <a:solidFill>
              <a:srgbClr val="7A9C2D"/>
            </a:solidFill>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647446" y="1990310"/>
            <a:ext cx="3348059" cy="1323439"/>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Reunión con los contratistas del grupo FIDIA para tratar sobre la culminación de la construcción de aceras y bordillos de la Av. 16 de Agosto. </a:t>
            </a:r>
          </a:p>
        </p:txBody>
      </p:sp>
      <p:sp>
        <p:nvSpPr>
          <p:cNvPr id="13" name="CuadroTexto 12"/>
          <p:cNvSpPr txBox="1"/>
          <p:nvPr/>
        </p:nvSpPr>
        <p:spPr>
          <a:xfrm>
            <a:off x="3893346" y="1547699"/>
            <a:ext cx="3752847" cy="1077218"/>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Reconstrucción de los rompe velocidades con la coordinación del GAD. Municipal, en el mercado, semáforo y en la calle Juan Montalvo.</a:t>
            </a:r>
          </a:p>
        </p:txBody>
      </p:sp>
      <p:pic>
        <p:nvPicPr>
          <p:cNvPr id="10" name="Imagen 9"/>
          <p:cNvPicPr>
            <a:picLocks noChangeAspect="1"/>
          </p:cNvPicPr>
          <p:nvPr/>
        </p:nvPicPr>
        <p:blipFill rotWithShape="1">
          <a:blip r:embed="rId2"/>
          <a:srcRect t="13123" b="30633"/>
          <a:stretch/>
        </p:blipFill>
        <p:spPr>
          <a:xfrm>
            <a:off x="8623244" y="2246731"/>
            <a:ext cx="2596948" cy="194752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9" name="Imagen 18"/>
          <p:cNvPicPr>
            <a:picLocks noChangeAspect="1"/>
          </p:cNvPicPr>
          <p:nvPr/>
        </p:nvPicPr>
        <p:blipFill rotWithShape="1">
          <a:blip r:embed="rId3"/>
          <a:srcRect l="7484" t="28547" r="14268" b="3085"/>
          <a:stretch/>
        </p:blipFill>
        <p:spPr>
          <a:xfrm>
            <a:off x="8450716" y="4456112"/>
            <a:ext cx="2942003" cy="1927883"/>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20" name="CuadroTexto 19"/>
          <p:cNvSpPr txBox="1"/>
          <p:nvPr/>
        </p:nvSpPr>
        <p:spPr>
          <a:xfrm>
            <a:off x="7647098" y="1383854"/>
            <a:ext cx="4469095" cy="830997"/>
          </a:xfrm>
          <a:prstGeom prst="rect">
            <a:avLst/>
          </a:prstGeom>
          <a:noFill/>
        </p:spPr>
        <p:txBody>
          <a:bodyPr wrap="square" rtlCol="0">
            <a:spAutoFit/>
          </a:bodyPr>
          <a:lstStyle/>
          <a:p>
            <a:pPr marL="285750" indent="-285750">
              <a:buFont typeface="Wingdings" panose="05000000000000000000" pitchFamily="2" charset="2"/>
              <a:buChar char="Ø"/>
            </a:pPr>
            <a:r>
              <a:rPr lang="es-MX" sz="1600" b="1" dirty="0">
                <a:latin typeface="Garamond" panose="02020404030301010803" pitchFamily="18" charset="0"/>
              </a:rPr>
              <a:t>Socialización para la construcción de rompe velocidades en el Barrio </a:t>
            </a:r>
            <a:r>
              <a:rPr lang="es-MX" sz="1600" b="1" dirty="0" err="1">
                <a:latin typeface="Garamond" panose="02020404030301010803" pitchFamily="18" charset="0"/>
              </a:rPr>
              <a:t>Dario</a:t>
            </a:r>
            <a:r>
              <a:rPr lang="es-MX" sz="1600" b="1" dirty="0">
                <a:latin typeface="Garamond" panose="02020404030301010803" pitchFamily="18" charset="0"/>
              </a:rPr>
              <a:t> </a:t>
            </a:r>
            <a:r>
              <a:rPr lang="es-MX" sz="1600" b="1" dirty="0" err="1">
                <a:latin typeface="Garamond" panose="02020404030301010803" pitchFamily="18" charset="0"/>
              </a:rPr>
              <a:t>Kanyat</a:t>
            </a:r>
            <a:r>
              <a:rPr lang="es-MX" sz="1600" b="1" dirty="0">
                <a:latin typeface="Garamond" panose="02020404030301010803" pitchFamily="18" charset="0"/>
              </a:rPr>
              <a:t>, salida de San Jacinto.</a:t>
            </a:r>
          </a:p>
        </p:txBody>
      </p:sp>
      <p:pic>
        <p:nvPicPr>
          <p:cNvPr id="22" name="Imagen 21"/>
          <p:cNvPicPr>
            <a:picLocks noChangeAspect="1"/>
          </p:cNvPicPr>
          <p:nvPr/>
        </p:nvPicPr>
        <p:blipFill rotWithShape="1">
          <a:blip r:embed="rId4"/>
          <a:srcRect l="8637" t="26841" r="20707" b="15112"/>
          <a:stretch/>
        </p:blipFill>
        <p:spPr>
          <a:xfrm>
            <a:off x="4486275" y="2694868"/>
            <a:ext cx="2768700" cy="170596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3" name="Imagen 22"/>
          <p:cNvPicPr>
            <a:picLocks noChangeAspect="1"/>
          </p:cNvPicPr>
          <p:nvPr/>
        </p:nvPicPr>
        <p:blipFill rotWithShape="1">
          <a:blip r:embed="rId5"/>
          <a:srcRect t="23278" r="18155" b="17021"/>
          <a:stretch/>
        </p:blipFill>
        <p:spPr>
          <a:xfrm>
            <a:off x="4401687" y="4608991"/>
            <a:ext cx="3244506" cy="177500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4" name="Imagen 23"/>
          <p:cNvPicPr>
            <a:picLocks noChangeAspect="1"/>
          </p:cNvPicPr>
          <p:nvPr/>
        </p:nvPicPr>
        <p:blipFill rotWithShape="1">
          <a:blip r:embed="rId6"/>
          <a:srcRect l="51845" t="17778" r="30298" b="65873"/>
          <a:stretch/>
        </p:blipFill>
        <p:spPr>
          <a:xfrm>
            <a:off x="647446" y="3836826"/>
            <a:ext cx="3265715" cy="1681843"/>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8737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Elipse 4"/>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641797" y="408582"/>
            <a:ext cx="4246397" cy="830997"/>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Participación en la socialización de la carretera de cuarto orden para la carretera de la vía La flecha, 10 de Agosto y Plan Piloto.</a:t>
            </a:r>
          </a:p>
        </p:txBody>
      </p:sp>
      <p:sp>
        <p:nvSpPr>
          <p:cNvPr id="9" name="CuadroTexto 8"/>
          <p:cNvSpPr txBox="1"/>
          <p:nvPr/>
        </p:nvSpPr>
        <p:spPr>
          <a:xfrm>
            <a:off x="6152971" y="538833"/>
            <a:ext cx="5238573" cy="584775"/>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Verificación de avance de la obra de aceras y bordillas de la AV. 16 de Agosto y Vicente Rocafuerte.</a:t>
            </a:r>
          </a:p>
        </p:txBody>
      </p:sp>
      <p:pic>
        <p:nvPicPr>
          <p:cNvPr id="11" name="Imagen 10"/>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9265508" y="1243827"/>
            <a:ext cx="2850292" cy="213771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rotWithShape="1">
          <a:blip r:embed="rId4"/>
          <a:srcRect b="26704"/>
          <a:stretch/>
        </p:blipFill>
        <p:spPr>
          <a:xfrm>
            <a:off x="6217273" y="4256893"/>
            <a:ext cx="2214266" cy="216396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4" name="Imagen 13"/>
          <p:cNvPicPr>
            <a:picLocks noChangeAspect="1"/>
          </p:cNvPicPr>
          <p:nvPr/>
        </p:nvPicPr>
        <p:blipFill rotWithShape="1">
          <a:blip r:embed="rId5"/>
          <a:srcRect l="15875" b="17744"/>
          <a:stretch/>
        </p:blipFill>
        <p:spPr>
          <a:xfrm>
            <a:off x="6217273" y="1239579"/>
            <a:ext cx="2898319" cy="212542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5" name="Imagen 14"/>
          <p:cNvPicPr>
            <a:picLocks noChangeAspect="1"/>
          </p:cNvPicPr>
          <p:nvPr/>
        </p:nvPicPr>
        <p:blipFill>
          <a:blip r:embed="rId6"/>
          <a:stretch>
            <a:fillRect/>
          </a:stretch>
        </p:blipFill>
        <p:spPr>
          <a:xfrm>
            <a:off x="8749484" y="4256893"/>
            <a:ext cx="2826105" cy="211957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6" name="CuadroTexto 15"/>
          <p:cNvSpPr txBox="1"/>
          <p:nvPr/>
        </p:nvSpPr>
        <p:spPr>
          <a:xfrm>
            <a:off x="6334213" y="3541424"/>
            <a:ext cx="5238573" cy="584775"/>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Arreglo con fresado de la Av.16 de Agosto desde el cementerio hasta la calle Juan Montalvo.</a:t>
            </a:r>
          </a:p>
        </p:txBody>
      </p:sp>
      <p:sp>
        <p:nvSpPr>
          <p:cNvPr id="17" name="CuadroTexto 16"/>
          <p:cNvSpPr txBox="1"/>
          <p:nvPr/>
        </p:nvSpPr>
        <p:spPr>
          <a:xfrm>
            <a:off x="801880" y="3563417"/>
            <a:ext cx="5238573" cy="584775"/>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Inspección de avance de la obra ¨Proyecto de agua potable de San Vicente del Búa¨</a:t>
            </a:r>
          </a:p>
        </p:txBody>
      </p:sp>
      <p:pic>
        <p:nvPicPr>
          <p:cNvPr id="19" name="Imagen 18"/>
          <p:cNvPicPr>
            <a:picLocks noChangeAspect="1"/>
          </p:cNvPicPr>
          <p:nvPr/>
        </p:nvPicPr>
        <p:blipFill rotWithShape="1">
          <a:blip r:embed="rId7"/>
          <a:srcRect t="24302"/>
          <a:stretch/>
        </p:blipFill>
        <p:spPr>
          <a:xfrm>
            <a:off x="1288589" y="4148192"/>
            <a:ext cx="3599605" cy="204361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0" name="Imagen 19"/>
          <p:cNvPicPr/>
          <p:nvPr/>
        </p:nvPicPr>
        <p:blipFill>
          <a:blip r:embed="rId8"/>
          <a:stretch>
            <a:fillRect/>
          </a:stretch>
        </p:blipFill>
        <p:spPr>
          <a:xfrm>
            <a:off x="1396406" y="1447904"/>
            <a:ext cx="3491788" cy="193364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671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a:off x="0" y="3251200"/>
            <a:ext cx="4486275" cy="3606800"/>
          </a:xfrm>
          <a:prstGeom prst="rtTriangl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p:cNvCxnSpPr/>
          <p:nvPr/>
        </p:nvCxnSpPr>
        <p:spPr>
          <a:xfrm flipH="1">
            <a:off x="247650" y="73818"/>
            <a:ext cx="19050" cy="639365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H="1">
            <a:off x="266700" y="6467475"/>
            <a:ext cx="116871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 name="Elipse 4"/>
          <p:cNvSpPr/>
          <p:nvPr/>
        </p:nvSpPr>
        <p:spPr>
          <a:xfrm>
            <a:off x="8305800" y="-469901"/>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Lágrima 5"/>
          <p:cNvSpPr/>
          <p:nvPr/>
        </p:nvSpPr>
        <p:spPr>
          <a:xfrm>
            <a:off x="9601200" y="-476250"/>
            <a:ext cx="2847975" cy="3105150"/>
          </a:xfrm>
          <a:prstGeom prst="teardrop">
            <a:avLst>
              <a:gd name="adj" fmla="val 100665"/>
            </a:avLst>
          </a:prstGeom>
          <a:solidFill>
            <a:srgbClr val="4F84E8"/>
          </a:solidFill>
          <a:ln>
            <a:solidFill>
              <a:srgbClr val="4F8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11468100" y="2715418"/>
            <a:ext cx="1295400" cy="1087438"/>
          </a:xfrm>
          <a:prstGeom prst="ellipse">
            <a:avLst/>
          </a:prstGeom>
          <a:solidFill>
            <a:srgbClr val="E87966"/>
          </a:solidFill>
          <a:ln>
            <a:solidFill>
              <a:srgbClr val="E87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5290597" y="517090"/>
            <a:ext cx="5961389" cy="338554"/>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Inspección del arreglo de la calle Abdón Calderón del centro poblado.</a:t>
            </a:r>
          </a:p>
        </p:txBody>
      </p:sp>
      <p:sp>
        <p:nvSpPr>
          <p:cNvPr id="9" name="CuadroTexto 8"/>
          <p:cNvSpPr txBox="1"/>
          <p:nvPr/>
        </p:nvSpPr>
        <p:spPr>
          <a:xfrm>
            <a:off x="1271929" y="480320"/>
            <a:ext cx="3214346" cy="584775"/>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Inspección del taponamiento de la alcantarilla en el balneario </a:t>
            </a:r>
            <a:r>
              <a:rPr lang="es-MX" sz="1600" dirty="0" err="1">
                <a:latin typeface="Garamond" panose="02020404030301010803" pitchFamily="18" charset="0"/>
              </a:rPr>
              <a:t>River</a:t>
            </a:r>
            <a:r>
              <a:rPr lang="es-MX" sz="1600" dirty="0">
                <a:latin typeface="Garamond" panose="02020404030301010803" pitchFamily="18" charset="0"/>
              </a:rPr>
              <a:t>.</a:t>
            </a:r>
          </a:p>
        </p:txBody>
      </p:sp>
      <p:pic>
        <p:nvPicPr>
          <p:cNvPr id="11" name="Imagen 10"/>
          <p:cNvPicPr>
            <a:picLocks noChangeAspect="1"/>
          </p:cNvPicPr>
          <p:nvPr/>
        </p:nvPicPr>
        <p:blipFill rotWithShape="1">
          <a:blip r:embed="rId2"/>
          <a:srcRect l="28260"/>
          <a:stretch/>
        </p:blipFill>
        <p:spPr>
          <a:xfrm>
            <a:off x="1278462" y="1232540"/>
            <a:ext cx="3281393" cy="210911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7" name="CuadroTexto 16"/>
          <p:cNvSpPr txBox="1"/>
          <p:nvPr/>
        </p:nvSpPr>
        <p:spPr>
          <a:xfrm>
            <a:off x="797978" y="3554645"/>
            <a:ext cx="5961389" cy="338554"/>
          </a:xfrm>
          <a:prstGeom prst="rect">
            <a:avLst/>
          </a:prstGeom>
          <a:noFill/>
        </p:spPr>
        <p:txBody>
          <a:bodyPr wrap="square" rtlCol="0">
            <a:spAutoFit/>
          </a:bodyPr>
          <a:lstStyle/>
          <a:p>
            <a:pPr marL="285750" indent="-285750">
              <a:buFont typeface="Wingdings" panose="05000000000000000000" pitchFamily="2" charset="2"/>
              <a:buChar char="Ø"/>
            </a:pPr>
            <a:r>
              <a:rPr lang="es-MX" sz="1600" dirty="0">
                <a:latin typeface="Garamond" panose="02020404030301010803" pitchFamily="18" charset="0"/>
              </a:rPr>
              <a:t>Apoyo al proyecto de </a:t>
            </a:r>
            <a:r>
              <a:rPr lang="es-MX" sz="1600" dirty="0" err="1">
                <a:latin typeface="Garamond" panose="02020404030301010803" pitchFamily="18" charset="0"/>
              </a:rPr>
              <a:t>lombricultura</a:t>
            </a:r>
            <a:r>
              <a:rPr lang="es-MX" sz="1600" dirty="0">
                <a:latin typeface="Garamond" panose="02020404030301010803" pitchFamily="18" charset="0"/>
              </a:rPr>
              <a:t> del GAD Parroquial </a:t>
            </a:r>
          </a:p>
        </p:txBody>
      </p:sp>
      <p:pic>
        <p:nvPicPr>
          <p:cNvPr id="18" name="Imagen 17"/>
          <p:cNvPicPr>
            <a:picLocks noChangeAspect="1"/>
          </p:cNvPicPr>
          <p:nvPr/>
        </p:nvPicPr>
        <p:blipFill rotWithShape="1">
          <a:blip r:embed="rId3"/>
          <a:srcRect l="16749" t="56898" r="60412" b="23767"/>
          <a:stretch/>
        </p:blipFill>
        <p:spPr>
          <a:xfrm>
            <a:off x="6227618" y="985819"/>
            <a:ext cx="4156364" cy="199505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9" name="Imagen 18"/>
          <p:cNvPicPr>
            <a:picLocks noChangeAspect="1"/>
          </p:cNvPicPr>
          <p:nvPr/>
        </p:nvPicPr>
        <p:blipFill rotWithShape="1">
          <a:blip r:embed="rId4"/>
          <a:srcRect l="19792" t="56984" r="64047" b="21587"/>
          <a:stretch/>
        </p:blipFill>
        <p:spPr>
          <a:xfrm>
            <a:off x="1271929" y="4115480"/>
            <a:ext cx="2955471" cy="220435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0" name="Imagen 19"/>
          <p:cNvPicPr>
            <a:picLocks noChangeAspect="1"/>
          </p:cNvPicPr>
          <p:nvPr/>
        </p:nvPicPr>
        <p:blipFill rotWithShape="1">
          <a:blip r:embed="rId4"/>
          <a:srcRect l="44613" t="56759" r="39226" b="23241"/>
          <a:stretch/>
        </p:blipFill>
        <p:spPr>
          <a:xfrm>
            <a:off x="4791075" y="4114800"/>
            <a:ext cx="2955471" cy="205740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22" name="Imagen 21"/>
          <p:cNvPicPr>
            <a:picLocks noChangeAspect="1"/>
          </p:cNvPicPr>
          <p:nvPr/>
        </p:nvPicPr>
        <p:blipFill rotWithShape="1">
          <a:blip r:embed="rId5"/>
          <a:srcRect l="27408"/>
          <a:stretch/>
        </p:blipFill>
        <p:spPr>
          <a:xfrm>
            <a:off x="8271291" y="3602798"/>
            <a:ext cx="3436441" cy="218284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35645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3209</TotalTime>
  <Words>1153</Words>
  <Application>Microsoft Office PowerPoint</Application>
  <PresentationFormat>Panorámica</PresentationFormat>
  <Paragraphs>77</Paragraphs>
  <Slides>17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Calibri</vt:lpstr>
      <vt:lpstr>Calibri Light</vt:lpstr>
      <vt:lpstr>Garamond</vt:lpstr>
      <vt:lpstr>Perpetua Titling MT</vt:lpstr>
      <vt:lpstr>Wingdings</vt:lpstr>
      <vt:lpstr>Tema de Office</vt:lpstr>
      <vt:lpstr>Presentación de PowerPoint</vt:lpstr>
      <vt:lpstr>BASE LEGAL – COOTAD  ATRIBUCIONES Y COMPETENCIAS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DELL</dc:creator>
  <cp:lastModifiedBy>LIGIA RIVADENEIRA</cp:lastModifiedBy>
  <cp:revision>89</cp:revision>
  <cp:lastPrinted>2021-06-11T13:15:22Z</cp:lastPrinted>
  <dcterms:created xsi:type="dcterms:W3CDTF">2021-06-10T20:21:23Z</dcterms:created>
  <dcterms:modified xsi:type="dcterms:W3CDTF">2021-06-15T15:17:43Z</dcterms:modified>
</cp:coreProperties>
</file>